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59" r:id="rId5"/>
    <p:sldId id="256" r:id="rId6"/>
    <p:sldId id="257" r:id="rId7"/>
    <p:sldId id="260" r:id="rId8"/>
    <p:sldId id="258" r:id="rId9"/>
    <p:sldId id="284" r:id="rId10"/>
    <p:sldId id="291" r:id="rId11"/>
    <p:sldId id="290" r:id="rId12"/>
    <p:sldId id="292" r:id="rId13"/>
    <p:sldId id="298" r:id="rId14"/>
    <p:sldId id="297" r:id="rId15"/>
    <p:sldId id="299" r:id="rId16"/>
    <p:sldId id="289" r:id="rId17"/>
    <p:sldId id="288" r:id="rId18"/>
    <p:sldId id="300" r:id="rId19"/>
    <p:sldId id="287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263" r:id="rId51"/>
    <p:sldId id="26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491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620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550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764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46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444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02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448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33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66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632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383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20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208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3/14/2024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3/14/2024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BC34-6534-0469-01B4-7C1E3DB2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05761" cy="731520"/>
          </a:xfrm>
        </p:spPr>
        <p:txBody>
          <a:bodyPr>
            <a:normAutofit/>
          </a:bodyPr>
          <a:lstStyle>
            <a:lvl1pPr marL="182880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vi-VN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3910C-08DD-FF3B-4B13-035C6467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6092B28-02F5-71A0-70FF-D8200AF2C3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7180" y="904872"/>
            <a:ext cx="105156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5AD2399-EDF4-189F-2496-84377DB833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3597" y="1448223"/>
            <a:ext cx="10515600" cy="4769694"/>
          </a:xfrm>
          <a:prstGeom prst="rect">
            <a:avLst/>
          </a:prstGeom>
        </p:spPr>
        <p:txBody>
          <a:bodyPr/>
          <a:lstStyle>
            <a:lvl1pPr indent="-274320">
              <a:lnSpc>
                <a:spcPct val="100000"/>
              </a:lnSpc>
              <a:spcBef>
                <a:spcPts val="300"/>
              </a:spcBef>
              <a:buSzPct val="100000"/>
              <a:defRPr>
                <a:solidFill>
                  <a:schemeClr val="accent1"/>
                </a:solidFill>
              </a:defRPr>
            </a:lvl1pPr>
            <a:lvl2pPr marL="457200" indent="-274320">
              <a:lnSpc>
                <a:spcPct val="100000"/>
              </a:lnSpc>
              <a:spcBef>
                <a:spcPts val="3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2pPr>
            <a:lvl3pPr marL="685800" indent="-27432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3pPr>
            <a:lvl4pPr indent="-274320">
              <a:lnSpc>
                <a:spcPct val="100000"/>
              </a:lnSpc>
              <a:spcBef>
                <a:spcPts val="300"/>
              </a:spcBef>
              <a:defRPr sz="2000">
                <a:solidFill>
                  <a:schemeClr val="accent1"/>
                </a:solidFill>
              </a:defRPr>
            </a:lvl4pPr>
            <a:lvl5pPr marL="1143000" indent="-274320">
              <a:lnSpc>
                <a:spcPct val="100000"/>
              </a:lnSpc>
              <a:spcBef>
                <a:spcPts val="300"/>
              </a:spcBef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2079520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BC34-6534-0469-01B4-7C1E3DB2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05761" cy="731520"/>
          </a:xfrm>
        </p:spPr>
        <p:txBody>
          <a:bodyPr>
            <a:normAutofit/>
          </a:bodyPr>
          <a:lstStyle>
            <a:lvl1pPr marL="182880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vi-VN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3910C-08DD-FF3B-4B13-035C6467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6092B28-02F5-71A0-70FF-D8200AF2C3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7180" y="904872"/>
            <a:ext cx="105156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5AD2399-EDF4-189F-2496-84377DB833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3597" y="1448223"/>
            <a:ext cx="10515600" cy="4769694"/>
          </a:xfrm>
          <a:prstGeom prst="rect">
            <a:avLst/>
          </a:prstGeom>
        </p:spPr>
        <p:txBody>
          <a:bodyPr/>
          <a:lstStyle>
            <a:lvl1pPr indent="-274320">
              <a:lnSpc>
                <a:spcPct val="100000"/>
              </a:lnSpc>
              <a:spcBef>
                <a:spcPts val="300"/>
              </a:spcBef>
              <a:buSzPct val="100000"/>
              <a:defRPr>
                <a:solidFill>
                  <a:schemeClr val="accent1"/>
                </a:solidFill>
              </a:defRPr>
            </a:lvl1pPr>
            <a:lvl2pPr marL="457200" indent="-274320">
              <a:lnSpc>
                <a:spcPct val="100000"/>
              </a:lnSpc>
              <a:spcBef>
                <a:spcPts val="3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2pPr>
            <a:lvl3pPr marL="685800" indent="-27432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3pPr>
            <a:lvl4pPr indent="-274320">
              <a:lnSpc>
                <a:spcPct val="100000"/>
              </a:lnSpc>
              <a:spcBef>
                <a:spcPts val="300"/>
              </a:spcBef>
              <a:defRPr sz="2000">
                <a:solidFill>
                  <a:schemeClr val="accent1"/>
                </a:solidFill>
              </a:defRPr>
            </a:lvl4pPr>
            <a:lvl5pPr marL="1143000" indent="-274320">
              <a:lnSpc>
                <a:spcPct val="100000"/>
              </a:lnSpc>
              <a:spcBef>
                <a:spcPts val="300"/>
              </a:spcBef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1488733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BC34-6534-0469-01B4-7C1E3DB2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05761" cy="731520"/>
          </a:xfrm>
        </p:spPr>
        <p:txBody>
          <a:bodyPr>
            <a:normAutofit/>
          </a:bodyPr>
          <a:lstStyle>
            <a:lvl1pPr marL="182880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vi-VN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3910C-08DD-FF3B-4B13-035C6467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6092B28-02F5-71A0-70FF-D8200AF2C3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7180" y="904872"/>
            <a:ext cx="105156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5AD2399-EDF4-189F-2496-84377DB833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3597" y="1448223"/>
            <a:ext cx="10515600" cy="4769694"/>
          </a:xfrm>
          <a:prstGeom prst="rect">
            <a:avLst/>
          </a:prstGeom>
        </p:spPr>
        <p:txBody>
          <a:bodyPr/>
          <a:lstStyle>
            <a:lvl1pPr indent="-274320">
              <a:lnSpc>
                <a:spcPct val="100000"/>
              </a:lnSpc>
              <a:spcBef>
                <a:spcPts val="300"/>
              </a:spcBef>
              <a:buSzPct val="100000"/>
              <a:defRPr>
                <a:solidFill>
                  <a:schemeClr val="accent1"/>
                </a:solidFill>
              </a:defRPr>
            </a:lvl1pPr>
            <a:lvl2pPr marL="457200" indent="-274320">
              <a:lnSpc>
                <a:spcPct val="100000"/>
              </a:lnSpc>
              <a:spcBef>
                <a:spcPts val="3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2pPr>
            <a:lvl3pPr marL="685800" indent="-27432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3pPr>
            <a:lvl4pPr indent="-274320">
              <a:lnSpc>
                <a:spcPct val="100000"/>
              </a:lnSpc>
              <a:spcBef>
                <a:spcPts val="300"/>
              </a:spcBef>
              <a:defRPr sz="2000">
                <a:solidFill>
                  <a:schemeClr val="accent1"/>
                </a:solidFill>
              </a:defRPr>
            </a:lvl4pPr>
            <a:lvl5pPr marL="1143000" indent="-274320">
              <a:lnSpc>
                <a:spcPct val="100000"/>
              </a:lnSpc>
              <a:spcBef>
                <a:spcPts val="300"/>
              </a:spcBef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4195665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BC34-6534-0469-01B4-7C1E3DB2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05761" cy="731520"/>
          </a:xfrm>
        </p:spPr>
        <p:txBody>
          <a:bodyPr>
            <a:normAutofit/>
          </a:bodyPr>
          <a:lstStyle>
            <a:lvl1pPr marL="182880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vi-VN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3910C-08DD-FF3B-4B13-035C6467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6092B28-02F5-71A0-70FF-D8200AF2C3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7180" y="904872"/>
            <a:ext cx="105156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5AD2399-EDF4-189F-2496-84377DB833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3597" y="1448223"/>
            <a:ext cx="10515600" cy="4769694"/>
          </a:xfrm>
          <a:prstGeom prst="rect">
            <a:avLst/>
          </a:prstGeom>
        </p:spPr>
        <p:txBody>
          <a:bodyPr/>
          <a:lstStyle>
            <a:lvl1pPr indent="-274320">
              <a:lnSpc>
                <a:spcPct val="100000"/>
              </a:lnSpc>
              <a:spcBef>
                <a:spcPts val="300"/>
              </a:spcBef>
              <a:buSzPct val="100000"/>
              <a:defRPr>
                <a:solidFill>
                  <a:schemeClr val="accent1"/>
                </a:solidFill>
              </a:defRPr>
            </a:lvl1pPr>
            <a:lvl2pPr marL="457200" indent="-274320">
              <a:lnSpc>
                <a:spcPct val="100000"/>
              </a:lnSpc>
              <a:spcBef>
                <a:spcPts val="3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2pPr>
            <a:lvl3pPr marL="685800" indent="-27432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3pPr>
            <a:lvl4pPr indent="-274320">
              <a:lnSpc>
                <a:spcPct val="100000"/>
              </a:lnSpc>
              <a:spcBef>
                <a:spcPts val="300"/>
              </a:spcBef>
              <a:defRPr sz="2000">
                <a:solidFill>
                  <a:schemeClr val="accent1"/>
                </a:solidFill>
              </a:defRPr>
            </a:lvl4pPr>
            <a:lvl5pPr marL="1143000" indent="-274320">
              <a:lnSpc>
                <a:spcPct val="100000"/>
              </a:lnSpc>
              <a:spcBef>
                <a:spcPts val="300"/>
              </a:spcBef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3077422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BC34-6534-0469-01B4-7C1E3DB2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05761" cy="731520"/>
          </a:xfrm>
        </p:spPr>
        <p:txBody>
          <a:bodyPr>
            <a:normAutofit/>
          </a:bodyPr>
          <a:lstStyle>
            <a:lvl1pPr marL="182880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vi-VN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3910C-08DD-FF3B-4B13-035C6467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6092B28-02F5-71A0-70FF-D8200AF2C3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7180" y="904872"/>
            <a:ext cx="105156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5AD2399-EDF4-189F-2496-84377DB833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3597" y="1448223"/>
            <a:ext cx="10515600" cy="4769694"/>
          </a:xfrm>
          <a:prstGeom prst="rect">
            <a:avLst/>
          </a:prstGeom>
        </p:spPr>
        <p:txBody>
          <a:bodyPr/>
          <a:lstStyle>
            <a:lvl1pPr indent="-274320">
              <a:lnSpc>
                <a:spcPct val="100000"/>
              </a:lnSpc>
              <a:spcBef>
                <a:spcPts val="300"/>
              </a:spcBef>
              <a:buSzPct val="100000"/>
              <a:defRPr>
                <a:solidFill>
                  <a:schemeClr val="accent1"/>
                </a:solidFill>
              </a:defRPr>
            </a:lvl1pPr>
            <a:lvl2pPr marL="457200" indent="-274320">
              <a:lnSpc>
                <a:spcPct val="100000"/>
              </a:lnSpc>
              <a:spcBef>
                <a:spcPts val="3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2pPr>
            <a:lvl3pPr marL="685800" indent="-27432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3pPr>
            <a:lvl4pPr indent="-274320">
              <a:lnSpc>
                <a:spcPct val="100000"/>
              </a:lnSpc>
              <a:spcBef>
                <a:spcPts val="300"/>
              </a:spcBef>
              <a:defRPr sz="2000">
                <a:solidFill>
                  <a:schemeClr val="accent1"/>
                </a:solidFill>
              </a:defRPr>
            </a:lvl4pPr>
            <a:lvl5pPr marL="1143000" indent="-274320">
              <a:lnSpc>
                <a:spcPct val="100000"/>
              </a:lnSpc>
              <a:spcBef>
                <a:spcPts val="300"/>
              </a:spcBef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16456054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BC34-6534-0469-01B4-7C1E3DB2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05761" cy="731520"/>
          </a:xfrm>
        </p:spPr>
        <p:txBody>
          <a:bodyPr>
            <a:normAutofit/>
          </a:bodyPr>
          <a:lstStyle>
            <a:lvl1pPr marL="182880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vi-VN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3910C-08DD-FF3B-4B13-035C6467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6092B28-02F5-71A0-70FF-D8200AF2C3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7180" y="904872"/>
            <a:ext cx="105156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5AD2399-EDF4-189F-2496-84377DB833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3597" y="1448223"/>
            <a:ext cx="10515600" cy="4769694"/>
          </a:xfrm>
          <a:prstGeom prst="rect">
            <a:avLst/>
          </a:prstGeom>
        </p:spPr>
        <p:txBody>
          <a:bodyPr/>
          <a:lstStyle>
            <a:lvl1pPr indent="-274320">
              <a:lnSpc>
                <a:spcPct val="100000"/>
              </a:lnSpc>
              <a:spcBef>
                <a:spcPts val="300"/>
              </a:spcBef>
              <a:buSzPct val="100000"/>
              <a:defRPr>
                <a:solidFill>
                  <a:schemeClr val="accent1"/>
                </a:solidFill>
              </a:defRPr>
            </a:lvl1pPr>
            <a:lvl2pPr marL="457200" indent="-274320">
              <a:lnSpc>
                <a:spcPct val="100000"/>
              </a:lnSpc>
              <a:spcBef>
                <a:spcPts val="3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2pPr>
            <a:lvl3pPr marL="685800" indent="-27432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3pPr>
            <a:lvl4pPr indent="-274320">
              <a:lnSpc>
                <a:spcPct val="100000"/>
              </a:lnSpc>
              <a:spcBef>
                <a:spcPts val="300"/>
              </a:spcBef>
              <a:defRPr sz="2000">
                <a:solidFill>
                  <a:schemeClr val="accent1"/>
                </a:solidFill>
              </a:defRPr>
            </a:lvl4pPr>
            <a:lvl5pPr marL="1143000" indent="-274320">
              <a:lnSpc>
                <a:spcPct val="100000"/>
              </a:lnSpc>
              <a:spcBef>
                <a:spcPts val="300"/>
              </a:spcBef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4136163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BC34-6534-0469-01B4-7C1E3DB2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05761" cy="731520"/>
          </a:xfrm>
        </p:spPr>
        <p:txBody>
          <a:bodyPr>
            <a:normAutofit/>
          </a:bodyPr>
          <a:lstStyle>
            <a:lvl1pPr marL="182880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vi-VN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3910C-08DD-FF3B-4B13-035C6467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6092B28-02F5-71A0-70FF-D8200AF2C3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7180" y="904872"/>
            <a:ext cx="105156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5AD2399-EDF4-189F-2496-84377DB833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3597" y="1448223"/>
            <a:ext cx="10515600" cy="4769694"/>
          </a:xfrm>
          <a:prstGeom prst="rect">
            <a:avLst/>
          </a:prstGeom>
        </p:spPr>
        <p:txBody>
          <a:bodyPr/>
          <a:lstStyle>
            <a:lvl1pPr indent="-274320">
              <a:lnSpc>
                <a:spcPct val="100000"/>
              </a:lnSpc>
              <a:spcBef>
                <a:spcPts val="300"/>
              </a:spcBef>
              <a:buSzPct val="100000"/>
              <a:defRPr>
                <a:solidFill>
                  <a:schemeClr val="accent1"/>
                </a:solidFill>
              </a:defRPr>
            </a:lvl1pPr>
            <a:lvl2pPr marL="457200" indent="-274320">
              <a:lnSpc>
                <a:spcPct val="100000"/>
              </a:lnSpc>
              <a:spcBef>
                <a:spcPts val="3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2pPr>
            <a:lvl3pPr marL="685800" indent="-27432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3pPr>
            <a:lvl4pPr indent="-274320">
              <a:lnSpc>
                <a:spcPct val="100000"/>
              </a:lnSpc>
              <a:spcBef>
                <a:spcPts val="300"/>
              </a:spcBef>
              <a:defRPr sz="2000">
                <a:solidFill>
                  <a:schemeClr val="accent1"/>
                </a:solidFill>
              </a:defRPr>
            </a:lvl4pPr>
            <a:lvl5pPr marL="1143000" indent="-274320">
              <a:lnSpc>
                <a:spcPct val="100000"/>
              </a:lnSpc>
              <a:spcBef>
                <a:spcPts val="300"/>
              </a:spcBef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6202116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BC34-6534-0469-01B4-7C1E3DB2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05761" cy="731520"/>
          </a:xfrm>
        </p:spPr>
        <p:txBody>
          <a:bodyPr>
            <a:normAutofit/>
          </a:bodyPr>
          <a:lstStyle>
            <a:lvl1pPr marL="182880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vi-VN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3910C-08DD-FF3B-4B13-035C6467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6092B28-02F5-71A0-70FF-D8200AF2C3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7180" y="904872"/>
            <a:ext cx="105156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5AD2399-EDF4-189F-2496-84377DB833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3597" y="1448223"/>
            <a:ext cx="10515600" cy="4769694"/>
          </a:xfrm>
          <a:prstGeom prst="rect">
            <a:avLst/>
          </a:prstGeom>
        </p:spPr>
        <p:txBody>
          <a:bodyPr/>
          <a:lstStyle>
            <a:lvl1pPr indent="-274320">
              <a:lnSpc>
                <a:spcPct val="100000"/>
              </a:lnSpc>
              <a:spcBef>
                <a:spcPts val="300"/>
              </a:spcBef>
              <a:buSzPct val="100000"/>
              <a:defRPr>
                <a:solidFill>
                  <a:schemeClr val="accent1"/>
                </a:solidFill>
              </a:defRPr>
            </a:lvl1pPr>
            <a:lvl2pPr marL="457200" indent="-274320">
              <a:lnSpc>
                <a:spcPct val="100000"/>
              </a:lnSpc>
              <a:spcBef>
                <a:spcPts val="3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2pPr>
            <a:lvl3pPr marL="685800" indent="-27432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3pPr>
            <a:lvl4pPr indent="-274320">
              <a:lnSpc>
                <a:spcPct val="100000"/>
              </a:lnSpc>
              <a:spcBef>
                <a:spcPts val="300"/>
              </a:spcBef>
              <a:defRPr sz="2000">
                <a:solidFill>
                  <a:schemeClr val="accent1"/>
                </a:solidFill>
              </a:defRPr>
            </a:lvl4pPr>
            <a:lvl5pPr marL="1143000" indent="-274320">
              <a:lnSpc>
                <a:spcPct val="100000"/>
              </a:lnSpc>
              <a:spcBef>
                <a:spcPts val="300"/>
              </a:spcBef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1460150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9C8756-3B26-4146-A7C7-24F682EEB7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42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BC34-6534-0469-01B4-7C1E3DB2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05761" cy="731520"/>
          </a:xfrm>
        </p:spPr>
        <p:txBody>
          <a:bodyPr>
            <a:normAutofit/>
          </a:bodyPr>
          <a:lstStyle>
            <a:lvl1pPr marL="182880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vi-VN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3910C-08DD-FF3B-4B13-035C6467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6092B28-02F5-71A0-70FF-D8200AF2C3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7180" y="904872"/>
            <a:ext cx="105156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5AD2399-EDF4-189F-2496-84377DB833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3597" y="1448223"/>
            <a:ext cx="10515600" cy="4769694"/>
          </a:xfrm>
          <a:prstGeom prst="rect">
            <a:avLst/>
          </a:prstGeom>
        </p:spPr>
        <p:txBody>
          <a:bodyPr/>
          <a:lstStyle>
            <a:lvl1pPr indent="-274320">
              <a:lnSpc>
                <a:spcPct val="100000"/>
              </a:lnSpc>
              <a:spcBef>
                <a:spcPts val="300"/>
              </a:spcBef>
              <a:buSzPct val="100000"/>
              <a:defRPr>
                <a:solidFill>
                  <a:schemeClr val="accent1"/>
                </a:solidFill>
              </a:defRPr>
            </a:lvl1pPr>
            <a:lvl2pPr marL="457200" indent="-274320">
              <a:lnSpc>
                <a:spcPct val="100000"/>
              </a:lnSpc>
              <a:spcBef>
                <a:spcPts val="3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2pPr>
            <a:lvl3pPr marL="685800" indent="-27432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3pPr>
            <a:lvl4pPr indent="-274320">
              <a:lnSpc>
                <a:spcPct val="100000"/>
              </a:lnSpc>
              <a:spcBef>
                <a:spcPts val="300"/>
              </a:spcBef>
              <a:defRPr sz="2000">
                <a:solidFill>
                  <a:schemeClr val="accent1"/>
                </a:solidFill>
              </a:defRPr>
            </a:lvl4pPr>
            <a:lvl5pPr marL="1143000" indent="-274320">
              <a:lnSpc>
                <a:spcPct val="100000"/>
              </a:lnSpc>
              <a:spcBef>
                <a:spcPts val="300"/>
              </a:spcBef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14882383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BC34-6534-0469-01B4-7C1E3DB2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05761" cy="731520"/>
          </a:xfrm>
        </p:spPr>
        <p:txBody>
          <a:bodyPr>
            <a:normAutofit/>
          </a:bodyPr>
          <a:lstStyle>
            <a:lvl1pPr marL="182880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vi-VN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3910C-08DD-FF3B-4B13-035C6467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6092B28-02F5-71A0-70FF-D8200AF2C3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7180" y="904872"/>
            <a:ext cx="105156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5AD2399-EDF4-189F-2496-84377DB833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3597" y="1448223"/>
            <a:ext cx="10515600" cy="4769694"/>
          </a:xfrm>
          <a:prstGeom prst="rect">
            <a:avLst/>
          </a:prstGeom>
        </p:spPr>
        <p:txBody>
          <a:bodyPr/>
          <a:lstStyle>
            <a:lvl1pPr indent="-274320">
              <a:lnSpc>
                <a:spcPct val="100000"/>
              </a:lnSpc>
              <a:spcBef>
                <a:spcPts val="300"/>
              </a:spcBef>
              <a:buSzPct val="100000"/>
              <a:defRPr>
                <a:solidFill>
                  <a:schemeClr val="accent1"/>
                </a:solidFill>
              </a:defRPr>
            </a:lvl1pPr>
            <a:lvl2pPr marL="457200" indent="-274320">
              <a:lnSpc>
                <a:spcPct val="100000"/>
              </a:lnSpc>
              <a:spcBef>
                <a:spcPts val="3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2pPr>
            <a:lvl3pPr marL="685800" indent="-27432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3pPr>
            <a:lvl4pPr indent="-274320">
              <a:lnSpc>
                <a:spcPct val="100000"/>
              </a:lnSpc>
              <a:spcBef>
                <a:spcPts val="300"/>
              </a:spcBef>
              <a:defRPr sz="2000">
                <a:solidFill>
                  <a:schemeClr val="accent1"/>
                </a:solidFill>
              </a:defRPr>
            </a:lvl4pPr>
            <a:lvl5pPr marL="1143000" indent="-274320">
              <a:lnSpc>
                <a:spcPct val="100000"/>
              </a:lnSpc>
              <a:spcBef>
                <a:spcPts val="300"/>
              </a:spcBef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42272098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BC34-6534-0469-01B4-7C1E3DB2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05761" cy="731520"/>
          </a:xfrm>
        </p:spPr>
        <p:txBody>
          <a:bodyPr>
            <a:normAutofit/>
          </a:bodyPr>
          <a:lstStyle>
            <a:lvl1pPr marL="182880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vi-VN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3910C-08DD-FF3B-4B13-035C6467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6092B28-02F5-71A0-70FF-D8200AF2C3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7180" y="904872"/>
            <a:ext cx="105156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5AD2399-EDF4-189F-2496-84377DB833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3597" y="1448223"/>
            <a:ext cx="10515600" cy="4769694"/>
          </a:xfrm>
          <a:prstGeom prst="rect">
            <a:avLst/>
          </a:prstGeom>
        </p:spPr>
        <p:txBody>
          <a:bodyPr/>
          <a:lstStyle>
            <a:lvl1pPr indent="-274320">
              <a:lnSpc>
                <a:spcPct val="100000"/>
              </a:lnSpc>
              <a:spcBef>
                <a:spcPts val="300"/>
              </a:spcBef>
              <a:buSzPct val="100000"/>
              <a:defRPr>
                <a:solidFill>
                  <a:schemeClr val="accent1"/>
                </a:solidFill>
              </a:defRPr>
            </a:lvl1pPr>
            <a:lvl2pPr marL="457200" indent="-274320">
              <a:lnSpc>
                <a:spcPct val="100000"/>
              </a:lnSpc>
              <a:spcBef>
                <a:spcPts val="3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2pPr>
            <a:lvl3pPr marL="685800" indent="-27432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3pPr>
            <a:lvl4pPr indent="-274320">
              <a:lnSpc>
                <a:spcPct val="100000"/>
              </a:lnSpc>
              <a:spcBef>
                <a:spcPts val="300"/>
              </a:spcBef>
              <a:defRPr sz="2000">
                <a:solidFill>
                  <a:schemeClr val="accent1"/>
                </a:solidFill>
              </a:defRPr>
            </a:lvl4pPr>
            <a:lvl5pPr marL="1143000" indent="-274320">
              <a:lnSpc>
                <a:spcPct val="100000"/>
              </a:lnSpc>
              <a:spcBef>
                <a:spcPts val="300"/>
              </a:spcBef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29782838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06400" y="1600200"/>
            <a:ext cx="1158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buFont typeface="Wingdings" pitchFamily="2" charset="2"/>
              <a:buChar char="§"/>
              <a:defRPr sz="2400">
                <a:solidFill>
                  <a:srgbClr val="002060"/>
                </a:solidFill>
              </a:defRPr>
            </a:lvl1pPr>
            <a:lvl2pPr algn="l">
              <a:buFont typeface="Wingdings" pitchFamily="2" charset="2"/>
              <a:buChar char="Ø"/>
              <a:defRPr sz="2400">
                <a:solidFill>
                  <a:srgbClr val="002060"/>
                </a:solidFill>
              </a:defRPr>
            </a:lvl2pPr>
            <a:lvl3pPr algn="l">
              <a:buFont typeface="Wingdings" pitchFamily="2" charset="2"/>
              <a:buChar char="Ø"/>
              <a:defRPr sz="2000">
                <a:solidFill>
                  <a:srgbClr val="002060"/>
                </a:solidFill>
              </a:defRPr>
            </a:lvl3pPr>
            <a:lvl4pPr algn="l">
              <a:buFont typeface="Wingdings" pitchFamily="2" charset="2"/>
              <a:buChar char="Ø"/>
              <a:defRPr sz="2000">
                <a:solidFill>
                  <a:srgbClr val="002060"/>
                </a:solidFill>
              </a:defRPr>
            </a:lvl4pPr>
            <a:lvl5pPr algn="l">
              <a:buFont typeface="Wingdings" pitchFamily="2" charset="2"/>
              <a:buChar char="Ø"/>
              <a:defRPr sz="20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>
              <a:defRPr/>
            </a:pPr>
            <a:r>
              <a:rPr lang="en-US"/>
              <a:t>NGUYỄN ĐỨC NGHĨA</a:t>
            </a:r>
          </a:p>
          <a:p>
            <a:pPr>
              <a:defRPr/>
            </a:pPr>
            <a:r>
              <a:rPr lang="en-US"/>
              <a:t>Bộ môn KHMT - ĐHBK Hà nội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>
              <a:defRPr/>
            </a:pPr>
            <a:r>
              <a:rPr lang="en-US"/>
              <a:t>Cấu trúc dữ liệu và thuật toán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>
              <a:defRPr/>
            </a:pPr>
            <a:fld id="{7EFD34D9-CD36-41D8-98BE-9D0A5D9F5D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29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BC34-6534-0469-01B4-7C1E3DB2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05761" cy="731520"/>
          </a:xfrm>
        </p:spPr>
        <p:txBody>
          <a:bodyPr>
            <a:normAutofit/>
          </a:bodyPr>
          <a:lstStyle>
            <a:lvl1pPr marL="182880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vi-VN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3910C-08DD-FF3B-4B13-035C6467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6092B28-02F5-71A0-70FF-D8200AF2C3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7180" y="904872"/>
            <a:ext cx="105156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5AD2399-EDF4-189F-2496-84377DB833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3597" y="1448223"/>
            <a:ext cx="10515600" cy="4769694"/>
          </a:xfrm>
          <a:prstGeom prst="rect">
            <a:avLst/>
          </a:prstGeom>
        </p:spPr>
        <p:txBody>
          <a:bodyPr/>
          <a:lstStyle>
            <a:lvl1pPr indent="-274320">
              <a:lnSpc>
                <a:spcPct val="100000"/>
              </a:lnSpc>
              <a:spcBef>
                <a:spcPts val="300"/>
              </a:spcBef>
              <a:buSzPct val="100000"/>
              <a:defRPr>
                <a:solidFill>
                  <a:schemeClr val="accent1"/>
                </a:solidFill>
              </a:defRPr>
            </a:lvl1pPr>
            <a:lvl2pPr marL="457200" indent="-274320">
              <a:lnSpc>
                <a:spcPct val="100000"/>
              </a:lnSpc>
              <a:spcBef>
                <a:spcPts val="3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2pPr>
            <a:lvl3pPr marL="685800" indent="-27432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3pPr>
            <a:lvl4pPr indent="-274320">
              <a:lnSpc>
                <a:spcPct val="100000"/>
              </a:lnSpc>
              <a:spcBef>
                <a:spcPts val="300"/>
              </a:spcBef>
              <a:defRPr sz="2000">
                <a:solidFill>
                  <a:schemeClr val="accent1"/>
                </a:solidFill>
              </a:defRPr>
            </a:lvl4pPr>
            <a:lvl5pPr marL="1143000" indent="-274320">
              <a:lnSpc>
                <a:spcPct val="100000"/>
              </a:lnSpc>
              <a:spcBef>
                <a:spcPts val="300"/>
              </a:spcBef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11242439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BC34-6534-0469-01B4-7C1E3DB2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05761" cy="731520"/>
          </a:xfrm>
        </p:spPr>
        <p:txBody>
          <a:bodyPr>
            <a:normAutofit/>
          </a:bodyPr>
          <a:lstStyle>
            <a:lvl1pPr marL="182880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vi-VN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3910C-08DD-FF3B-4B13-035C6467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6092B28-02F5-71A0-70FF-D8200AF2C3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7180" y="904872"/>
            <a:ext cx="105156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5AD2399-EDF4-189F-2496-84377DB833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3597" y="1448223"/>
            <a:ext cx="10515600" cy="4769694"/>
          </a:xfrm>
          <a:prstGeom prst="rect">
            <a:avLst/>
          </a:prstGeom>
        </p:spPr>
        <p:txBody>
          <a:bodyPr/>
          <a:lstStyle>
            <a:lvl1pPr indent="-274320">
              <a:lnSpc>
                <a:spcPct val="100000"/>
              </a:lnSpc>
              <a:spcBef>
                <a:spcPts val="300"/>
              </a:spcBef>
              <a:buSzPct val="100000"/>
              <a:defRPr>
                <a:solidFill>
                  <a:schemeClr val="accent1"/>
                </a:solidFill>
              </a:defRPr>
            </a:lvl1pPr>
            <a:lvl2pPr marL="457200" indent="-274320">
              <a:lnSpc>
                <a:spcPct val="100000"/>
              </a:lnSpc>
              <a:spcBef>
                <a:spcPts val="3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2pPr>
            <a:lvl3pPr marL="685800" indent="-27432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3pPr>
            <a:lvl4pPr indent="-274320">
              <a:lnSpc>
                <a:spcPct val="100000"/>
              </a:lnSpc>
              <a:spcBef>
                <a:spcPts val="300"/>
              </a:spcBef>
              <a:defRPr sz="2000">
                <a:solidFill>
                  <a:schemeClr val="accent1"/>
                </a:solidFill>
              </a:defRPr>
            </a:lvl4pPr>
            <a:lvl5pPr marL="1143000" indent="-274320">
              <a:lnSpc>
                <a:spcPct val="100000"/>
              </a:lnSpc>
              <a:spcBef>
                <a:spcPts val="300"/>
              </a:spcBef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217242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3/14/2024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3/14/2024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3/14/2024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3/14/2024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3/14/2024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cs typeface="Arial" panose="020B0604020202020204" pitchFamily="34" charset="0"/>
              </a:rPr>
              <a:t>1. </a:t>
            </a:r>
            <a:r>
              <a:rPr lang="en-US" dirty="0">
                <a:cs typeface="Arial" panose="020B0604020202020204" pitchFamily="34" charset="0"/>
              </a:rPr>
              <a:t>ĐỊA CHỈ TRỰC TIẾP, BẢNG BĂM VÀ HÀM BĂM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378541" y="991002"/>
            <a:ext cx="11194333" cy="5743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Hạn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chế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của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phương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pháp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địa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chỉ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trực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tiếp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:</a:t>
            </a:r>
          </a:p>
          <a:p>
            <a:pPr marL="742939" lvl="1" indent="-285750" algn="just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Tốn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bộ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nhớ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khi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: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số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phần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tử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i="1" dirty="0">
                <a:solidFill>
                  <a:srgbClr val="002060"/>
                </a:solidFill>
                <a:cs typeface="Times" panose="02020603050405020304" pitchFamily="18" charset="0"/>
              </a:rPr>
              <a:t>n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&lt;&lt; </a:t>
            </a:r>
            <a:r>
              <a:rPr lang="en-US" sz="2400" i="1" dirty="0">
                <a:solidFill>
                  <a:srgbClr val="002060"/>
                </a:solidFill>
                <a:cs typeface="Times" panose="02020603050405020304" pitchFamily="18" charset="0"/>
              </a:rPr>
              <a:t>m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(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Phương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pháp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địa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chỉ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trực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tiếp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làm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việc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tốt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nếu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như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biên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độ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i="1" dirty="0">
                <a:solidFill>
                  <a:srgbClr val="002060"/>
                </a:solidFill>
                <a:cs typeface="Times" panose="02020603050405020304" pitchFamily="18" charset="0"/>
              </a:rPr>
              <a:t>m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của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các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khoá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là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tương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đối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nhỏ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).</a:t>
            </a:r>
          </a:p>
          <a:p>
            <a:pPr marL="742939" lvl="1" indent="-285750" algn="just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Nếu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các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khoá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là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các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số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nguyên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32-bit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thì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sao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?</a:t>
            </a:r>
          </a:p>
          <a:p>
            <a:pPr marL="1257277" lvl="2" indent="-342900" algn="just">
              <a:lnSpc>
                <a:spcPct val="12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Vấn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đề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1: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bảng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địa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chỉ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trực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tiếp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sẽ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phải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có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2</a:t>
            </a:r>
            <a:r>
              <a:rPr lang="en-US" sz="2400" baseline="30000" dirty="0">
                <a:solidFill>
                  <a:srgbClr val="002060"/>
                </a:solidFill>
                <a:cs typeface="Times" panose="02020603050405020304" pitchFamily="18" charset="0"/>
              </a:rPr>
              <a:t>32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(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hơn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4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tỷ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)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phần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tử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</a:p>
          <a:p>
            <a:pPr marL="1257277" lvl="2" indent="-342900" algn="just">
              <a:lnSpc>
                <a:spcPct val="12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Vấn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đề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2: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ngay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cả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khi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bộ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nhớ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không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là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vấn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đề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thì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thời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gian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khởi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tạo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các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phần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tử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là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NULL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cũng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là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rất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tốn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kém</a:t>
            </a:r>
            <a:endParaRPr lang="en-US" sz="2400" dirty="0">
              <a:solidFill>
                <a:srgbClr val="002060"/>
              </a:solidFill>
              <a:cs typeface="Times" panose="02020603050405020304" pitchFamily="18" charset="0"/>
            </a:endParaRPr>
          </a:p>
          <a:p>
            <a:pPr marL="285750" indent="-28575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Cách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giải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quyết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: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Ánh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xạ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khoá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từ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khoảng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 0..</a:t>
            </a:r>
            <a:r>
              <a:rPr lang="en-US" sz="2400" i="1" dirty="0">
                <a:solidFill>
                  <a:srgbClr val="002060"/>
                </a:solidFill>
                <a:cs typeface="Times" panose="02020603050405020304" pitchFamily="18" charset="0"/>
              </a:rPr>
              <a:t>m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-1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vào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khoảng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biến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đổi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nhỏ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hơn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.</a:t>
            </a:r>
          </a:p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Ánh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xạ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này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được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gọi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là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hàm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băm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(</a:t>
            </a:r>
            <a:r>
              <a:rPr lang="en-US" sz="2400" i="1" dirty="0">
                <a:solidFill>
                  <a:srgbClr val="002060"/>
                </a:solidFill>
                <a:cs typeface="Times" panose="02020603050405020304" pitchFamily="18" charset="0"/>
              </a:rPr>
              <a:t>hash function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)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và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bảng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lưu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trữ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lúc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này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được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gọi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là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bảng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băm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(hash table).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2060"/>
              </a:solidFill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4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cs typeface="Arial" panose="020B0604020202020204" pitchFamily="34" charset="0"/>
              </a:rPr>
              <a:t>1. </a:t>
            </a:r>
            <a:r>
              <a:rPr lang="en-US" dirty="0">
                <a:cs typeface="Arial" panose="020B0604020202020204" pitchFamily="34" charset="0"/>
              </a:rPr>
              <a:t>ĐỊA CHỈ TRỰC TIẾP, BẢNG BĂM VÀ HÀM BĂM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378542" y="873274"/>
            <a:ext cx="7424338" cy="4755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200" dirty="0" err="1">
                <a:cs typeface="Times" panose="02020603050405020304" pitchFamily="18" charset="0"/>
              </a:rPr>
              <a:t>Trong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phương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pháp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địa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chỉ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trực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tiếp</a:t>
            </a:r>
            <a:r>
              <a:rPr lang="en-US" sz="2200" dirty="0">
                <a:cs typeface="Times" panose="02020603050405020304" pitchFamily="18" charset="0"/>
              </a:rPr>
              <a:t>, </a:t>
            </a:r>
            <a:r>
              <a:rPr lang="en-US" sz="2200" dirty="0" err="1">
                <a:cs typeface="Times" panose="02020603050405020304" pitchFamily="18" charset="0"/>
              </a:rPr>
              <a:t>phần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tử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với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khoá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i="1" dirty="0">
                <a:cs typeface="Times" panose="02020603050405020304" pitchFamily="18" charset="0"/>
              </a:rPr>
              <a:t>k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được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cất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giữ</a:t>
            </a:r>
            <a:r>
              <a:rPr lang="en-US" sz="2200" dirty="0">
                <a:cs typeface="Times" panose="02020603050405020304" pitchFamily="18" charset="0"/>
              </a:rPr>
              <a:t> ở ô </a:t>
            </a:r>
            <a:r>
              <a:rPr lang="en-US" sz="2200" i="1" dirty="0">
                <a:cs typeface="Times" panose="02020603050405020304" pitchFamily="18" charset="0"/>
              </a:rPr>
              <a:t>k</a:t>
            </a:r>
            <a:r>
              <a:rPr lang="en-US" sz="2200" dirty="0">
                <a:cs typeface="Times" panose="02020603050405020304" pitchFamily="18" charset="0"/>
              </a:rPr>
              <a:t>.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200" dirty="0" err="1">
                <a:cs typeface="Times" panose="02020603050405020304" pitchFamily="18" charset="0"/>
              </a:rPr>
              <a:t>Với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bảng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băm</a:t>
            </a:r>
            <a:r>
              <a:rPr lang="en-US" sz="2200" dirty="0">
                <a:cs typeface="Times" panose="02020603050405020304" pitchFamily="18" charset="0"/>
              </a:rPr>
              <a:t>, </a:t>
            </a:r>
            <a:r>
              <a:rPr lang="en-US" sz="2200" dirty="0" err="1">
                <a:cs typeface="Times" panose="02020603050405020304" pitchFamily="18" charset="0"/>
              </a:rPr>
              <a:t>phần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tử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với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khoá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i="1" dirty="0">
                <a:cs typeface="Times" panose="02020603050405020304" pitchFamily="18" charset="0"/>
              </a:rPr>
              <a:t>k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được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cất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giữ</a:t>
            </a:r>
            <a:r>
              <a:rPr lang="en-US" sz="2200" dirty="0">
                <a:cs typeface="Times" panose="02020603050405020304" pitchFamily="18" charset="0"/>
              </a:rPr>
              <a:t> ở ô </a:t>
            </a:r>
            <a:r>
              <a:rPr lang="en-US" sz="2200" i="1" dirty="0">
                <a:cs typeface="Times" panose="02020603050405020304" pitchFamily="18" charset="0"/>
              </a:rPr>
              <a:t>h</a:t>
            </a:r>
            <a:r>
              <a:rPr lang="en-US" sz="2200" dirty="0">
                <a:cs typeface="Times" panose="02020603050405020304" pitchFamily="18" charset="0"/>
              </a:rPr>
              <a:t>(</a:t>
            </a:r>
            <a:r>
              <a:rPr lang="en-US" sz="2200" i="1" dirty="0">
                <a:cs typeface="Times" panose="02020603050405020304" pitchFamily="18" charset="0"/>
              </a:rPr>
              <a:t>k</a:t>
            </a:r>
            <a:r>
              <a:rPr lang="en-US" sz="2200" dirty="0">
                <a:cs typeface="Times" panose="02020603050405020304" pitchFamily="18" charset="0"/>
              </a:rPr>
              <a:t>), </a:t>
            </a:r>
            <a:r>
              <a:rPr lang="en-US" sz="2200" dirty="0" err="1">
                <a:cs typeface="Times" panose="02020603050405020304" pitchFamily="18" charset="0"/>
              </a:rPr>
              <a:t>trong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đó</a:t>
            </a:r>
            <a:r>
              <a:rPr lang="en-US" sz="2200" dirty="0">
                <a:cs typeface="Times" panose="02020603050405020304" pitchFamily="18" charset="0"/>
              </a:rPr>
              <a:t> ta </a:t>
            </a:r>
            <a:r>
              <a:rPr lang="en-US" sz="2200" dirty="0" err="1">
                <a:cs typeface="Times" panose="02020603050405020304" pitchFamily="18" charset="0"/>
              </a:rPr>
              <a:t>sử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dụng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hàm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băm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i="1" dirty="0">
                <a:cs typeface="Times" panose="02020603050405020304" pitchFamily="18" charset="0"/>
              </a:rPr>
              <a:t>h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để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xác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định</a:t>
            </a:r>
            <a:r>
              <a:rPr lang="en-US" sz="2200" dirty="0">
                <a:cs typeface="Times" panose="02020603050405020304" pitchFamily="18" charset="0"/>
              </a:rPr>
              <a:t> ô </a:t>
            </a:r>
            <a:r>
              <a:rPr lang="en-US" sz="2200" dirty="0" err="1">
                <a:cs typeface="Times" panose="02020603050405020304" pitchFamily="18" charset="0"/>
              </a:rPr>
              <a:t>cất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giữ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phần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tử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này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từ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khoá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của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nó</a:t>
            </a:r>
            <a:r>
              <a:rPr lang="en-US" sz="2200" dirty="0">
                <a:cs typeface="Times" panose="02020603050405020304" pitchFamily="18" charset="0"/>
              </a:rPr>
              <a:t> (</a:t>
            </a:r>
            <a:r>
              <a:rPr lang="en-US" sz="2200" i="1" dirty="0">
                <a:cs typeface="Times" panose="02020603050405020304" pitchFamily="18" charset="0"/>
              </a:rPr>
              <a:t>k</a:t>
            </a:r>
            <a:r>
              <a:rPr lang="en-US" sz="2200" dirty="0">
                <a:cs typeface="Times" panose="02020603050405020304" pitchFamily="18" charset="0"/>
              </a:rPr>
              <a:t>).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2200" b="1" i="1" dirty="0" err="1">
                <a:solidFill>
                  <a:srgbClr val="C00000"/>
                </a:solidFill>
                <a:cs typeface="Times" panose="02020603050405020304" pitchFamily="18" charset="0"/>
              </a:rPr>
              <a:t>Định</a:t>
            </a:r>
            <a:r>
              <a:rPr lang="en-US" sz="2200" b="1" i="1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b="1" i="1" dirty="0" err="1">
                <a:solidFill>
                  <a:srgbClr val="C00000"/>
                </a:solidFill>
                <a:cs typeface="Times" panose="02020603050405020304" pitchFamily="18" charset="0"/>
              </a:rPr>
              <a:t>nghĩa</a:t>
            </a:r>
            <a:r>
              <a:rPr lang="en-US" sz="2200" b="1" i="1" dirty="0">
                <a:solidFill>
                  <a:srgbClr val="C00000"/>
                </a:solidFill>
                <a:cs typeface="Times" panose="02020603050405020304" pitchFamily="18" charset="0"/>
              </a:rPr>
              <a:t>. </a:t>
            </a:r>
            <a:r>
              <a:rPr lang="en-US" sz="2200" dirty="0" err="1">
                <a:solidFill>
                  <a:srgbClr val="C00000"/>
                </a:solidFill>
                <a:cs typeface="Times" panose="02020603050405020304" pitchFamily="18" charset="0"/>
              </a:rPr>
              <a:t>Hàm</a:t>
            </a:r>
            <a:r>
              <a:rPr lang="en-US" sz="2200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cs typeface="Times" panose="02020603050405020304" pitchFamily="18" charset="0"/>
              </a:rPr>
              <a:t>băm</a:t>
            </a:r>
            <a:r>
              <a:rPr lang="en-US" sz="2200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i="1" dirty="0">
                <a:solidFill>
                  <a:srgbClr val="C00000"/>
                </a:solidFill>
                <a:cs typeface="Times" panose="02020603050405020304" pitchFamily="18" charset="0"/>
              </a:rPr>
              <a:t>h</a:t>
            </a:r>
            <a:r>
              <a:rPr lang="en-US" sz="2200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cs typeface="Times" panose="02020603050405020304" pitchFamily="18" charset="0"/>
              </a:rPr>
              <a:t>là</a:t>
            </a:r>
            <a:r>
              <a:rPr lang="en-US" sz="2200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cs typeface="Times" panose="02020603050405020304" pitchFamily="18" charset="0"/>
              </a:rPr>
              <a:t>ánh</a:t>
            </a:r>
            <a:r>
              <a:rPr lang="en-US" sz="2200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cs typeface="Times" panose="02020603050405020304" pitchFamily="18" charset="0"/>
              </a:rPr>
              <a:t>xạ</a:t>
            </a:r>
            <a:r>
              <a:rPr lang="en-US" sz="2200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cs typeface="Times" panose="02020603050405020304" pitchFamily="18" charset="0"/>
              </a:rPr>
              <a:t>từ</a:t>
            </a:r>
            <a:r>
              <a:rPr lang="en-US" sz="2200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cs typeface="Times" panose="02020603050405020304" pitchFamily="18" charset="0"/>
              </a:rPr>
              <a:t>không</a:t>
            </a:r>
            <a:r>
              <a:rPr lang="en-US" sz="2200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cs typeface="Times" panose="02020603050405020304" pitchFamily="18" charset="0"/>
              </a:rPr>
              <a:t>gian</a:t>
            </a:r>
            <a:r>
              <a:rPr lang="en-US" sz="2200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cs typeface="Times" panose="02020603050405020304" pitchFamily="18" charset="0"/>
              </a:rPr>
              <a:t>khoá</a:t>
            </a:r>
            <a:r>
              <a:rPr lang="en-US" sz="2200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i="1" dirty="0">
                <a:solidFill>
                  <a:srgbClr val="C00000"/>
                </a:solidFill>
                <a:cs typeface="Times" panose="02020603050405020304" pitchFamily="18" charset="0"/>
              </a:rPr>
              <a:t>U</a:t>
            </a:r>
            <a:r>
              <a:rPr lang="en-US" sz="2200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cs typeface="Times" panose="02020603050405020304" pitchFamily="18" charset="0"/>
              </a:rPr>
              <a:t>vào</a:t>
            </a:r>
            <a:r>
              <a:rPr lang="en-US" sz="2200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cs typeface="Times" panose="02020603050405020304" pitchFamily="18" charset="0"/>
              </a:rPr>
              <a:t>các</a:t>
            </a:r>
            <a:r>
              <a:rPr lang="en-US" sz="2200" dirty="0">
                <a:solidFill>
                  <a:srgbClr val="C00000"/>
                </a:solidFill>
                <a:cs typeface="Times" panose="02020603050405020304" pitchFamily="18" charset="0"/>
              </a:rPr>
              <a:t> ô </a:t>
            </a:r>
            <a:r>
              <a:rPr lang="en-US" sz="2200" dirty="0" err="1">
                <a:solidFill>
                  <a:srgbClr val="C00000"/>
                </a:solidFill>
                <a:cs typeface="Times" panose="02020603050405020304" pitchFamily="18" charset="0"/>
              </a:rPr>
              <a:t>của</a:t>
            </a:r>
            <a:r>
              <a:rPr lang="en-US" sz="2200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cs typeface="Times" panose="02020603050405020304" pitchFamily="18" charset="0"/>
              </a:rPr>
              <a:t>bảng</a:t>
            </a:r>
            <a:r>
              <a:rPr lang="en-US" sz="2200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cs typeface="Times" panose="02020603050405020304" pitchFamily="18" charset="0"/>
              </a:rPr>
              <a:t>băm</a:t>
            </a:r>
            <a:r>
              <a:rPr lang="en-US" sz="2200" dirty="0">
                <a:solidFill>
                  <a:srgbClr val="C00000"/>
                </a:solidFill>
                <a:cs typeface="Times" panose="02020603050405020304" pitchFamily="18" charset="0"/>
              </a:rPr>
              <a:t> T[0..</a:t>
            </a:r>
            <a:r>
              <a:rPr lang="en-US" sz="2200" i="1" dirty="0">
                <a:solidFill>
                  <a:srgbClr val="C00000"/>
                </a:solidFill>
                <a:cs typeface="Times" panose="02020603050405020304" pitchFamily="18" charset="0"/>
              </a:rPr>
              <a:t>p-</a:t>
            </a:r>
            <a:r>
              <a:rPr lang="en-US" sz="2200" dirty="0">
                <a:solidFill>
                  <a:srgbClr val="C00000"/>
                </a:solidFill>
                <a:cs typeface="Times" panose="02020603050405020304" pitchFamily="18" charset="0"/>
              </a:rPr>
              <a:t>1]:</a:t>
            </a: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2200" i="1" dirty="0">
                <a:solidFill>
                  <a:srgbClr val="C00000"/>
                </a:solidFill>
                <a:cs typeface="Times" panose="02020603050405020304" pitchFamily="18" charset="0"/>
              </a:rPr>
              <a:t>                 h</a:t>
            </a:r>
            <a:r>
              <a:rPr lang="en-US" sz="2200" dirty="0">
                <a:solidFill>
                  <a:srgbClr val="C00000"/>
                </a:solidFill>
                <a:cs typeface="Times" panose="02020603050405020304" pitchFamily="18" charset="0"/>
              </a:rPr>
              <a:t> :</a:t>
            </a:r>
            <a:r>
              <a:rPr lang="en-US" sz="2200" i="1" dirty="0">
                <a:solidFill>
                  <a:srgbClr val="C00000"/>
                </a:solidFill>
                <a:cs typeface="Times" panose="02020603050405020304" pitchFamily="18" charset="0"/>
              </a:rPr>
              <a:t> U</a:t>
            </a:r>
            <a:r>
              <a:rPr lang="en-US" sz="2200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dirty="0">
                <a:solidFill>
                  <a:srgbClr val="C00000"/>
                </a:solidFill>
                <a:cs typeface="Times" panose="02020603050405020304" pitchFamily="18" charset="0"/>
                <a:sym typeface="Symbol"/>
              </a:rPr>
              <a:t> {0, 1, ..., </a:t>
            </a:r>
            <a:r>
              <a:rPr lang="en-US" sz="2200" i="1" dirty="0">
                <a:solidFill>
                  <a:srgbClr val="C00000"/>
                </a:solidFill>
                <a:cs typeface="Times" panose="02020603050405020304" pitchFamily="18" charset="0"/>
                <a:sym typeface="Symbol"/>
              </a:rPr>
              <a:t>p</a:t>
            </a:r>
            <a:r>
              <a:rPr lang="en-US" sz="2200" dirty="0">
                <a:solidFill>
                  <a:srgbClr val="C00000"/>
                </a:solidFill>
                <a:cs typeface="Times" panose="02020603050405020304" pitchFamily="18" charset="0"/>
                <a:sym typeface="Symbol"/>
              </a:rPr>
              <a:t>-1}</a:t>
            </a:r>
            <a:endParaRPr lang="en-US" sz="2200" dirty="0">
              <a:solidFill>
                <a:srgbClr val="C00000"/>
              </a:solidFill>
              <a:cs typeface="Times" panose="02020603050405020304" pitchFamily="18" charset="0"/>
            </a:endParaRPr>
          </a:p>
          <a:p>
            <a:pPr marL="800089" lvl="1" indent="-34290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cs typeface="Times" panose="02020603050405020304" pitchFamily="18" charset="0"/>
              </a:rPr>
              <a:t>Ta </a:t>
            </a:r>
            <a:r>
              <a:rPr lang="en-US" sz="2200" dirty="0" err="1">
                <a:cs typeface="Times" panose="02020603050405020304" pitchFamily="18" charset="0"/>
              </a:rPr>
              <a:t>sẽ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nói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rằng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phần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tử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với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khoá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i="1" dirty="0">
                <a:cs typeface="Times" panose="02020603050405020304" pitchFamily="18" charset="0"/>
              </a:rPr>
              <a:t>k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được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i="1" dirty="0" err="1">
                <a:cs typeface="Times" panose="02020603050405020304" pitchFamily="18" charset="0"/>
              </a:rPr>
              <a:t>gắn</a:t>
            </a:r>
            <a:r>
              <a:rPr lang="en-US" sz="2200" i="1" dirty="0">
                <a:cs typeface="Times" panose="02020603050405020304" pitchFamily="18" charset="0"/>
              </a:rPr>
              <a:t> </a:t>
            </a:r>
            <a:r>
              <a:rPr lang="en-US" sz="2200" i="1" dirty="0" err="1">
                <a:cs typeface="Times" panose="02020603050405020304" pitchFamily="18" charset="0"/>
              </a:rPr>
              <a:t>vào</a:t>
            </a:r>
            <a:r>
              <a:rPr lang="en-US" sz="2200" dirty="0">
                <a:cs typeface="Times" panose="02020603050405020304" pitchFamily="18" charset="0"/>
              </a:rPr>
              <a:t> ô </a:t>
            </a:r>
          </a:p>
          <a:p>
            <a:pPr lvl="1" algn="just">
              <a:lnSpc>
                <a:spcPct val="130000"/>
              </a:lnSpc>
              <a:spcBef>
                <a:spcPts val="600"/>
              </a:spcBef>
            </a:pPr>
            <a:r>
              <a:rPr lang="en-US" sz="2200" i="1" dirty="0">
                <a:cs typeface="Times" panose="02020603050405020304" pitchFamily="18" charset="0"/>
              </a:rPr>
              <a:t>h</a:t>
            </a:r>
            <a:r>
              <a:rPr lang="en-US" sz="2200" dirty="0">
                <a:cs typeface="Times" panose="02020603050405020304" pitchFamily="18" charset="0"/>
              </a:rPr>
              <a:t>(</a:t>
            </a:r>
            <a:r>
              <a:rPr lang="en-US" sz="2200" i="1" dirty="0">
                <a:cs typeface="Times" panose="02020603050405020304" pitchFamily="18" charset="0"/>
              </a:rPr>
              <a:t>k</a:t>
            </a:r>
            <a:r>
              <a:rPr lang="en-US" sz="2200" dirty="0">
                <a:cs typeface="Times" panose="02020603050405020304" pitchFamily="18" charset="0"/>
              </a:rPr>
              <a:t>), </a:t>
            </a:r>
            <a:r>
              <a:rPr lang="en-US" sz="2200" dirty="0" err="1">
                <a:cs typeface="Times" panose="02020603050405020304" pitchFamily="18" charset="0"/>
              </a:rPr>
              <a:t>và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nói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i="1" dirty="0">
                <a:cs typeface="Times" panose="02020603050405020304" pitchFamily="18" charset="0"/>
              </a:rPr>
              <a:t>h</a:t>
            </a:r>
            <a:r>
              <a:rPr lang="en-US" sz="2200" dirty="0">
                <a:cs typeface="Times" panose="02020603050405020304" pitchFamily="18" charset="0"/>
              </a:rPr>
              <a:t>(</a:t>
            </a:r>
            <a:r>
              <a:rPr lang="en-US" sz="2200" i="1" dirty="0">
                <a:cs typeface="Times" panose="02020603050405020304" pitchFamily="18" charset="0"/>
              </a:rPr>
              <a:t>k</a:t>
            </a:r>
            <a:r>
              <a:rPr lang="en-US" sz="2200" dirty="0">
                <a:cs typeface="Times" panose="02020603050405020304" pitchFamily="18" charset="0"/>
              </a:rPr>
              <a:t>) </a:t>
            </a:r>
            <a:r>
              <a:rPr lang="en-US" sz="2200" dirty="0" err="1">
                <a:cs typeface="Times" panose="02020603050405020304" pitchFamily="18" charset="0"/>
              </a:rPr>
              <a:t>là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i="1" dirty="0" err="1">
                <a:cs typeface="Times" panose="02020603050405020304" pitchFamily="18" charset="0"/>
              </a:rPr>
              <a:t>giá</a:t>
            </a:r>
            <a:r>
              <a:rPr lang="en-US" sz="2200" i="1" dirty="0">
                <a:cs typeface="Times" panose="02020603050405020304" pitchFamily="18" charset="0"/>
              </a:rPr>
              <a:t> </a:t>
            </a:r>
            <a:r>
              <a:rPr lang="en-US" sz="2200" i="1" dirty="0" err="1">
                <a:cs typeface="Times" panose="02020603050405020304" pitchFamily="18" charset="0"/>
              </a:rPr>
              <a:t>trị</a:t>
            </a:r>
            <a:r>
              <a:rPr lang="en-US" sz="2200" i="1" dirty="0">
                <a:cs typeface="Times" panose="02020603050405020304" pitchFamily="18" charset="0"/>
              </a:rPr>
              <a:t> </a:t>
            </a:r>
            <a:r>
              <a:rPr lang="en-US" sz="2200" i="1" dirty="0" err="1">
                <a:cs typeface="Times" panose="02020603050405020304" pitchFamily="18" charset="0"/>
              </a:rPr>
              <a:t>băm</a:t>
            </a:r>
            <a:r>
              <a:rPr lang="en-US" sz="2200" i="1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của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khoá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i="1" dirty="0">
                <a:cs typeface="Times" panose="02020603050405020304" pitchFamily="18" charset="0"/>
              </a:rPr>
              <a:t>k</a:t>
            </a:r>
            <a:r>
              <a:rPr lang="en-US" sz="2200" dirty="0">
                <a:cs typeface="Times" panose="02020603050405020304" pitchFamily="18" charset="0"/>
              </a:rPr>
              <a:t>. </a:t>
            </a:r>
            <a:endParaRPr lang="en-US" sz="2200" dirty="0">
              <a:solidFill>
                <a:srgbClr val="002060"/>
              </a:solidFill>
              <a:cs typeface="Times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C51CC2-2151-0D51-505D-5983CDA3A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874" y="1617263"/>
            <a:ext cx="3016947" cy="362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250611-59BC-26C6-7ED8-FA07383ED7CC}"/>
              </a:ext>
            </a:extLst>
          </p:cNvPr>
          <p:cNvSpPr txBox="1"/>
          <p:nvPr/>
        </p:nvSpPr>
        <p:spPr>
          <a:xfrm>
            <a:off x="521848" y="5591035"/>
            <a:ext cx="10848658" cy="926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30000"/>
              </a:lnSpc>
              <a:spcBef>
                <a:spcPts val="1200"/>
              </a:spcBef>
              <a:buNone/>
            </a:pPr>
            <a:r>
              <a:rPr lang="en-US" sz="2200">
                <a:cs typeface="Times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200" err="1">
                <a:cs typeface="Times" panose="02020603050405020304" pitchFamily="18" charset="0"/>
              </a:rPr>
              <a:t>Vấn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đề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nảy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sinh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lại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là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xung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đột</a:t>
            </a:r>
            <a:r>
              <a:rPr lang="en-US" sz="2200">
                <a:cs typeface="Times" panose="02020603050405020304" pitchFamily="18" charset="0"/>
              </a:rPr>
              <a:t> (</a:t>
            </a:r>
            <a:r>
              <a:rPr lang="en-US" sz="2200" i="1">
                <a:solidFill>
                  <a:schemeClr val="tx2"/>
                </a:solidFill>
                <a:cs typeface="Times" panose="02020603050405020304" pitchFamily="18" charset="0"/>
              </a:rPr>
              <a:t>collision</a:t>
            </a:r>
            <a:r>
              <a:rPr lang="en-US" sz="2200">
                <a:cs typeface="Times" panose="02020603050405020304" pitchFamily="18" charset="0"/>
              </a:rPr>
              <a:t>), </a:t>
            </a:r>
            <a:r>
              <a:rPr lang="en-US" sz="2200" err="1">
                <a:cs typeface="Times" panose="02020603050405020304" pitchFamily="18" charset="0"/>
              </a:rPr>
              <a:t>khi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nhiều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khoá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được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đặt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tương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ứng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với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cùng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một</a:t>
            </a:r>
            <a:r>
              <a:rPr lang="en-US" sz="2200">
                <a:cs typeface="Times" panose="02020603050405020304" pitchFamily="18" charset="0"/>
              </a:rPr>
              <a:t> ô </a:t>
            </a:r>
            <a:r>
              <a:rPr lang="en-US" sz="2200" err="1">
                <a:cs typeface="Times" panose="02020603050405020304" pitchFamily="18" charset="0"/>
              </a:rPr>
              <a:t>trong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bảng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địa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chỉ</a:t>
            </a:r>
            <a:r>
              <a:rPr lang="en-US" sz="2200">
                <a:cs typeface="Times" panose="02020603050405020304" pitchFamily="18" charset="0"/>
              </a:rPr>
              <a:t> T.</a:t>
            </a:r>
          </a:p>
        </p:txBody>
      </p:sp>
    </p:spTree>
    <p:extLst>
      <p:ext uri="{BB962C8B-B14F-4D97-AF65-F5344CB8AC3E}">
        <p14:creationId xmlns:p14="http://schemas.microsoft.com/office/powerpoint/2010/main" val="124112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cs typeface="Arial" panose="020B0604020202020204" pitchFamily="34" charset="0"/>
              </a:rPr>
              <a:t>NỘI DUNG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514350" indent="-41148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600" b="1" dirty="0" err="1">
                <a:cs typeface="Arial"/>
              </a:rPr>
              <a:t>Địa</a:t>
            </a:r>
            <a:r>
              <a:rPr lang="en-US" sz="2600" b="1" dirty="0">
                <a:cs typeface="Arial"/>
              </a:rPr>
              <a:t> </a:t>
            </a:r>
            <a:r>
              <a:rPr lang="en-US" sz="2600" b="1" dirty="0" err="1">
                <a:cs typeface="Arial"/>
              </a:rPr>
              <a:t>chỉ</a:t>
            </a:r>
            <a:r>
              <a:rPr lang="en-US" sz="2600" b="1" dirty="0">
                <a:cs typeface="Arial"/>
              </a:rPr>
              <a:t> </a:t>
            </a:r>
            <a:r>
              <a:rPr lang="en-US" sz="2600" b="1" dirty="0" err="1">
                <a:cs typeface="Arial"/>
              </a:rPr>
              <a:t>trực</a:t>
            </a:r>
            <a:r>
              <a:rPr lang="en-US" sz="2600" b="1" dirty="0">
                <a:cs typeface="Arial"/>
              </a:rPr>
              <a:t> </a:t>
            </a:r>
            <a:r>
              <a:rPr lang="en-US" sz="2600" b="1" dirty="0" err="1">
                <a:cs typeface="Arial"/>
              </a:rPr>
              <a:t>tiếp</a:t>
            </a:r>
            <a:r>
              <a:rPr lang="en-US" sz="2600" b="1" dirty="0">
                <a:cs typeface="Arial"/>
              </a:rPr>
              <a:t>, </a:t>
            </a:r>
            <a:r>
              <a:rPr lang="en-US" sz="2600" b="1" dirty="0" err="1">
                <a:cs typeface="Arial"/>
              </a:rPr>
              <a:t>bảng</a:t>
            </a:r>
            <a:r>
              <a:rPr lang="en-US" sz="2600" b="1" dirty="0">
                <a:cs typeface="Arial"/>
              </a:rPr>
              <a:t> </a:t>
            </a:r>
            <a:r>
              <a:rPr lang="en-US" sz="2600" b="1" dirty="0" err="1">
                <a:cs typeface="Arial"/>
              </a:rPr>
              <a:t>băm</a:t>
            </a:r>
            <a:r>
              <a:rPr lang="en-US" sz="2600" b="1" dirty="0">
                <a:cs typeface="Arial"/>
              </a:rPr>
              <a:t> </a:t>
            </a:r>
            <a:r>
              <a:rPr lang="en-US" sz="2600" b="1" dirty="0" err="1">
                <a:cs typeface="Arial"/>
              </a:rPr>
              <a:t>và</a:t>
            </a:r>
            <a:r>
              <a:rPr lang="en-US" sz="2600" b="1" dirty="0">
                <a:cs typeface="Arial"/>
              </a:rPr>
              <a:t> </a:t>
            </a:r>
            <a:r>
              <a:rPr lang="en-US" sz="2600" b="1" dirty="0" err="1">
                <a:cs typeface="Arial"/>
              </a:rPr>
              <a:t>hàm</a:t>
            </a:r>
            <a:r>
              <a:rPr lang="en-US" sz="2600" b="1" dirty="0">
                <a:cs typeface="Arial"/>
              </a:rPr>
              <a:t> </a:t>
            </a:r>
            <a:r>
              <a:rPr lang="en-US" sz="2600" b="1" dirty="0" err="1">
                <a:cs typeface="Arial"/>
              </a:rPr>
              <a:t>băm</a:t>
            </a:r>
            <a:endParaRPr lang="en-US" sz="2600" b="1" dirty="0">
              <a:cs typeface="Arial"/>
            </a:endParaRPr>
          </a:p>
          <a:p>
            <a:pPr marL="514350" indent="-41148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600" b="1" dirty="0" err="1">
                <a:solidFill>
                  <a:srgbClr val="FF0000"/>
                </a:solidFill>
                <a:cs typeface="Arial"/>
              </a:rPr>
              <a:t>Xung</a:t>
            </a:r>
            <a:r>
              <a:rPr lang="en-US" sz="2600" b="1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cs typeface="Arial"/>
              </a:rPr>
              <a:t>đột</a:t>
            </a:r>
            <a:r>
              <a:rPr lang="en-US" sz="2600" b="1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cs typeface="Arial"/>
              </a:rPr>
              <a:t>và</a:t>
            </a:r>
            <a:r>
              <a:rPr lang="en-US" sz="2600" b="1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cs typeface="Arial"/>
              </a:rPr>
              <a:t>giải</a:t>
            </a:r>
            <a:r>
              <a:rPr lang="en-US" sz="2600" b="1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cs typeface="Arial"/>
              </a:rPr>
              <a:t>quyết</a:t>
            </a:r>
            <a:r>
              <a:rPr lang="en-US" sz="2600" b="1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cs typeface="Arial"/>
              </a:rPr>
              <a:t>xung</a:t>
            </a:r>
            <a:r>
              <a:rPr lang="en-US" sz="2600" b="1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cs typeface="Arial"/>
              </a:rPr>
              <a:t>đột</a:t>
            </a:r>
            <a:endParaRPr lang="en-US" sz="2600" b="1" dirty="0">
              <a:solidFill>
                <a:srgbClr val="FF0000"/>
              </a:solidFill>
              <a:cs typeface="Arial"/>
            </a:endParaRPr>
          </a:p>
          <a:p>
            <a:pPr marL="514350" indent="-41148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endParaRPr lang="en-US" sz="2600" b="1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1649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2</a:t>
            </a:r>
            <a:r>
              <a:rPr lang="vi-VN" dirty="0">
                <a:cs typeface="Arial" panose="020B0604020202020204" pitchFamily="34" charset="0"/>
              </a:rPr>
              <a:t>. </a:t>
            </a:r>
            <a:r>
              <a:rPr lang="en-US" dirty="0">
                <a:cs typeface="Arial" panose="020B0604020202020204" pitchFamily="34" charset="0"/>
              </a:rPr>
              <a:t>XUNG ĐỘT VÀ GIẢI QUYẾT XUNG ĐỘT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86992-6EAC-8932-240D-B70553357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874" y="1617263"/>
            <a:ext cx="3016947" cy="3623473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679D7A4B-C4AF-1204-964B-31C6CE5E4114}"/>
              </a:ext>
            </a:extLst>
          </p:cNvPr>
          <p:cNvSpPr txBox="1"/>
          <p:nvPr/>
        </p:nvSpPr>
        <p:spPr>
          <a:xfrm>
            <a:off x="384048" y="877824"/>
            <a:ext cx="7585882" cy="4434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cs typeface="Times" panose="02020603050405020304" pitchFamily="18" charset="0"/>
              </a:rPr>
              <a:t>Xung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đột</a:t>
            </a:r>
            <a:r>
              <a:rPr lang="en-US" sz="2400" dirty="0">
                <a:cs typeface="Times" panose="02020603050405020304" pitchFamily="18" charset="0"/>
              </a:rPr>
              <a:t> (</a:t>
            </a:r>
            <a:r>
              <a:rPr lang="en-US" sz="2400" i="1" dirty="0">
                <a:solidFill>
                  <a:schemeClr val="tx2"/>
                </a:solidFill>
                <a:cs typeface="Times" panose="02020603050405020304" pitchFamily="18" charset="0"/>
              </a:rPr>
              <a:t>collision</a:t>
            </a:r>
            <a:r>
              <a:rPr lang="en-US" sz="2400" dirty="0">
                <a:cs typeface="Times" panose="02020603050405020304" pitchFamily="18" charset="0"/>
              </a:rPr>
              <a:t>): </a:t>
            </a:r>
            <a:r>
              <a:rPr lang="en-US" sz="2400" dirty="0" err="1">
                <a:cs typeface="Times" panose="02020603050405020304" pitchFamily="18" charset="0"/>
              </a:rPr>
              <a:t>xảy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ra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khi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nhiều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khoá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được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đặt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tương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ứng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với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cùng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một</a:t>
            </a:r>
            <a:r>
              <a:rPr lang="en-US" sz="2400" dirty="0">
                <a:cs typeface="Times" panose="02020603050405020304" pitchFamily="18" charset="0"/>
              </a:rPr>
              <a:t> ô </a:t>
            </a:r>
            <a:r>
              <a:rPr lang="en-US" sz="2400" dirty="0" err="1">
                <a:cs typeface="Times" panose="02020603050405020304" pitchFamily="18" charset="0"/>
              </a:rPr>
              <a:t>trong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bảng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băm</a:t>
            </a:r>
            <a:r>
              <a:rPr lang="en-US" sz="2400" dirty="0">
                <a:cs typeface="Times" panose="02020603050405020304" pitchFamily="18" charset="0"/>
              </a:rPr>
              <a:t> T.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i="1" dirty="0">
                <a:cs typeface="Times" panose="02020603050405020304" pitchFamily="18" charset="0"/>
              </a:rPr>
              <a:t>Ta </a:t>
            </a:r>
            <a:r>
              <a:rPr lang="en-US" sz="2400" i="1" dirty="0" err="1">
                <a:cs typeface="Times" panose="02020603050405020304" pitchFamily="18" charset="0"/>
              </a:rPr>
              <a:t>cần</a:t>
            </a:r>
            <a:r>
              <a:rPr lang="en-US" sz="2400" i="1" dirty="0">
                <a:cs typeface="Times" panose="02020603050405020304" pitchFamily="18" charset="0"/>
              </a:rPr>
              <a:t> </a:t>
            </a:r>
            <a:r>
              <a:rPr lang="en-US" sz="2400" i="1" dirty="0" err="1">
                <a:cs typeface="Times" panose="02020603050405020304" pitchFamily="18" charset="0"/>
              </a:rPr>
              <a:t>giải</a:t>
            </a:r>
            <a:r>
              <a:rPr lang="en-US" sz="2400" i="1" dirty="0">
                <a:cs typeface="Times" panose="02020603050405020304" pitchFamily="18" charset="0"/>
              </a:rPr>
              <a:t> </a:t>
            </a:r>
            <a:r>
              <a:rPr lang="en-US" sz="2400" i="1" dirty="0" err="1">
                <a:cs typeface="Times" panose="02020603050405020304" pitchFamily="18" charset="0"/>
              </a:rPr>
              <a:t>quyết</a:t>
            </a:r>
            <a:r>
              <a:rPr lang="en-US" sz="2400" i="1" dirty="0">
                <a:cs typeface="Times" panose="02020603050405020304" pitchFamily="18" charset="0"/>
              </a:rPr>
              <a:t> </a:t>
            </a:r>
            <a:r>
              <a:rPr lang="en-US" sz="2400" i="1" dirty="0" err="1">
                <a:cs typeface="Times" panose="02020603050405020304" pitchFamily="18" charset="0"/>
              </a:rPr>
              <a:t>xung</a:t>
            </a:r>
            <a:r>
              <a:rPr lang="en-US" sz="2400" i="1" dirty="0">
                <a:cs typeface="Times" panose="02020603050405020304" pitchFamily="18" charset="0"/>
              </a:rPr>
              <a:t> </a:t>
            </a:r>
            <a:r>
              <a:rPr lang="en-US" sz="2400" i="1" dirty="0" err="1">
                <a:cs typeface="Times" panose="02020603050405020304" pitchFamily="18" charset="0"/>
              </a:rPr>
              <a:t>đột</a:t>
            </a:r>
            <a:r>
              <a:rPr lang="en-US" sz="2400" i="1" dirty="0">
                <a:cs typeface="Times" panose="02020603050405020304" pitchFamily="18" charset="0"/>
              </a:rPr>
              <a:t> </a:t>
            </a:r>
            <a:r>
              <a:rPr lang="en-US" sz="2400" i="1" dirty="0" err="1">
                <a:cs typeface="Times" panose="02020603050405020304" pitchFamily="18" charset="0"/>
              </a:rPr>
              <a:t>như</a:t>
            </a:r>
            <a:r>
              <a:rPr lang="en-US" sz="2400" i="1" dirty="0">
                <a:cs typeface="Times" panose="02020603050405020304" pitchFamily="18" charset="0"/>
              </a:rPr>
              <a:t> </a:t>
            </a:r>
            <a:r>
              <a:rPr lang="en-US" sz="2400" i="1" dirty="0" err="1">
                <a:cs typeface="Times" panose="02020603050405020304" pitchFamily="18" charset="0"/>
              </a:rPr>
              <a:t>thế</a:t>
            </a:r>
            <a:r>
              <a:rPr lang="en-US" sz="2400" i="1" dirty="0">
                <a:cs typeface="Times" panose="02020603050405020304" pitchFamily="18" charset="0"/>
              </a:rPr>
              <a:t> </a:t>
            </a:r>
            <a:r>
              <a:rPr lang="en-US" sz="2400" i="1" dirty="0" err="1">
                <a:cs typeface="Times" panose="02020603050405020304" pitchFamily="18" charset="0"/>
              </a:rPr>
              <a:t>nào</a:t>
            </a:r>
            <a:r>
              <a:rPr lang="en-US" sz="2400" i="1" dirty="0">
                <a:cs typeface="Times" panose="02020603050405020304" pitchFamily="18" charset="0"/>
              </a:rPr>
              <a:t>?</a:t>
            </a:r>
            <a:endParaRPr lang="en-US" sz="2400" dirty="0">
              <a:cs typeface="Times" panose="02020603050405020304" pitchFamily="18" charset="0"/>
            </a:endParaRPr>
          </a:p>
          <a:p>
            <a:pPr marL="548640" lvl="1" indent="27432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cs typeface="Times" panose="02020603050405020304" pitchFamily="18" charset="0"/>
              </a:rPr>
              <a:t>Cách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giải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quyết</a:t>
            </a:r>
            <a:r>
              <a:rPr lang="en-US" sz="2400" dirty="0">
                <a:cs typeface="Times" panose="02020603050405020304" pitchFamily="18" charset="0"/>
              </a:rPr>
              <a:t> 1:</a:t>
            </a:r>
            <a:r>
              <a:rPr lang="en-US" sz="2400" i="1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</a:p>
          <a:p>
            <a:pPr marL="548640" indent="27432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2400" b="1" i="1" dirty="0" err="1">
                <a:solidFill>
                  <a:srgbClr val="C00000"/>
                </a:solidFill>
                <a:cs typeface="Times" panose="02020603050405020304" pitchFamily="18" charset="0"/>
              </a:rPr>
              <a:t>Tạo</a:t>
            </a:r>
            <a:r>
              <a:rPr lang="en-US" sz="2400" b="1" i="1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cs typeface="Times" panose="02020603050405020304" pitchFamily="18" charset="0"/>
              </a:rPr>
              <a:t>chuỗi</a:t>
            </a:r>
            <a:r>
              <a:rPr lang="en-US" sz="2400" b="1" i="1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cs typeface="Times" panose="02020603050405020304" pitchFamily="18" charset="0"/>
              </a:rPr>
              <a:t>(</a:t>
            </a:r>
            <a:r>
              <a:rPr lang="en-US" sz="2400" b="1" i="1" dirty="0">
                <a:solidFill>
                  <a:srgbClr val="C00000"/>
                </a:solidFill>
                <a:cs typeface="Times" panose="02020603050405020304" pitchFamily="18" charset="0"/>
              </a:rPr>
              <a:t>chaining</a:t>
            </a:r>
            <a:r>
              <a:rPr lang="en-US" sz="2400" b="1" dirty="0">
                <a:solidFill>
                  <a:srgbClr val="C00000"/>
                </a:solidFill>
                <a:cs typeface="Times" panose="02020603050405020304" pitchFamily="18" charset="0"/>
              </a:rPr>
              <a:t>)</a:t>
            </a:r>
          </a:p>
          <a:p>
            <a:pPr marL="548640" lvl="1" indent="27432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cs typeface="Times" panose="02020603050405020304" pitchFamily="18" charset="0"/>
              </a:rPr>
              <a:t>Cách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giải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quyết</a:t>
            </a:r>
            <a:r>
              <a:rPr lang="en-US" sz="2400" dirty="0">
                <a:cs typeface="Times" panose="02020603050405020304" pitchFamily="18" charset="0"/>
              </a:rPr>
              <a:t> 2: </a:t>
            </a:r>
          </a:p>
          <a:p>
            <a:pPr>
              <a:spcBef>
                <a:spcPts val="1200"/>
              </a:spcBef>
              <a:buNone/>
            </a:pPr>
            <a:r>
              <a:rPr lang="en-US" sz="2400" i="1" dirty="0">
                <a:solidFill>
                  <a:srgbClr val="C00000"/>
                </a:solidFill>
                <a:cs typeface="Times" panose="02020603050405020304" pitchFamily="18" charset="0"/>
              </a:rPr>
              <a:t>    </a:t>
            </a:r>
            <a:r>
              <a:rPr lang="en-US" sz="2400" b="1" i="1" dirty="0">
                <a:solidFill>
                  <a:srgbClr val="C00000"/>
                </a:solidFill>
                <a:cs typeface="Times" panose="02020603050405020304" pitchFamily="18" charset="0"/>
              </a:rPr>
              <a:t>      </a:t>
            </a:r>
            <a:r>
              <a:rPr lang="en-US" sz="2400" b="1" i="1" dirty="0" err="1">
                <a:solidFill>
                  <a:srgbClr val="C00000"/>
                </a:solidFill>
                <a:cs typeface="Times" panose="02020603050405020304" pitchFamily="18" charset="0"/>
              </a:rPr>
              <a:t>Phương</a:t>
            </a:r>
            <a:r>
              <a:rPr lang="en-US" sz="2400" b="1" i="1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cs typeface="Times" panose="02020603050405020304" pitchFamily="18" charset="0"/>
              </a:rPr>
              <a:t>pháp</a:t>
            </a:r>
            <a:r>
              <a:rPr lang="en-US" sz="2400" b="1" i="1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cs typeface="Times" panose="02020603050405020304" pitchFamily="18" charset="0"/>
              </a:rPr>
              <a:t>địa</a:t>
            </a:r>
            <a:r>
              <a:rPr lang="en-US" sz="2400" b="1" i="1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cs typeface="Times" panose="02020603050405020304" pitchFamily="18" charset="0"/>
              </a:rPr>
              <a:t>chỉ</a:t>
            </a:r>
            <a:r>
              <a:rPr lang="en-US" sz="2400" b="1" i="1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cs typeface="Times" panose="02020603050405020304" pitchFamily="18" charset="0"/>
              </a:rPr>
              <a:t>mở</a:t>
            </a:r>
            <a:r>
              <a:rPr lang="en-US" sz="2400" b="1" i="1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cs typeface="Times" panose="02020603050405020304" pitchFamily="18" charset="0"/>
              </a:rPr>
              <a:t>(</a:t>
            </a:r>
            <a:r>
              <a:rPr lang="en-US" sz="2400" b="1" i="1" dirty="0">
                <a:solidFill>
                  <a:srgbClr val="C00000"/>
                </a:solidFill>
                <a:cs typeface="Times" panose="02020603050405020304" pitchFamily="18" charset="0"/>
              </a:rPr>
              <a:t>open addressing</a:t>
            </a:r>
            <a:r>
              <a:rPr lang="en-US" sz="2400" b="1" dirty="0">
                <a:solidFill>
                  <a:srgbClr val="C00000"/>
                </a:solidFill>
                <a:cs typeface="Times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94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2</a:t>
            </a:r>
            <a:r>
              <a:rPr lang="vi-VN" dirty="0">
                <a:cs typeface="Arial" panose="020B0604020202020204" pitchFamily="34" charset="0"/>
              </a:rPr>
              <a:t>. </a:t>
            </a:r>
            <a:r>
              <a:rPr lang="en-US" dirty="0">
                <a:cs typeface="Arial" panose="020B0604020202020204" pitchFamily="34" charset="0"/>
              </a:rPr>
              <a:t>XUNG ĐỘT VÀ GIẢI QUYẾT XUNG ĐỘT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385007" y="877824"/>
            <a:ext cx="11092098" cy="279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cs typeface="Times" panose="02020603050405020304" pitchFamily="18" charset="0"/>
              </a:rPr>
              <a:t>Cách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giải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quyết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xung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đột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bằng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cs typeface="Times" panose="02020603050405020304" pitchFamily="18" charset="0"/>
              </a:rPr>
              <a:t>phương</a:t>
            </a:r>
            <a:r>
              <a:rPr lang="en-US" sz="2400" dirty="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cs typeface="Times" panose="02020603050405020304" pitchFamily="18" charset="0"/>
              </a:rPr>
              <a:t>pháp</a:t>
            </a:r>
            <a:r>
              <a:rPr lang="en-US" sz="2400" dirty="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cs typeface="Times" panose="02020603050405020304" pitchFamily="18" charset="0"/>
              </a:rPr>
              <a:t>tạo</a:t>
            </a:r>
            <a:r>
              <a:rPr lang="en-US" sz="2400" dirty="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cs typeface="Times" panose="02020603050405020304" pitchFamily="18" charset="0"/>
              </a:rPr>
              <a:t>chuỗi</a:t>
            </a:r>
            <a:r>
              <a:rPr lang="en-US" sz="2400" dirty="0">
                <a:cs typeface="Times" panose="02020603050405020304" pitchFamily="18" charset="0"/>
              </a:rPr>
              <a:t>:</a:t>
            </a:r>
          </a:p>
          <a:p>
            <a:pPr marL="800089" lvl="1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cs typeface="Times" panose="02020603050405020304" pitchFamily="18" charset="0"/>
              </a:rPr>
              <a:t>Tạo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danh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sách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liên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kết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để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chứa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các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phần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tử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được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gắn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với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cùng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một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vị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trí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trong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bảng</a:t>
            </a:r>
            <a:r>
              <a:rPr lang="en-US" sz="2400" dirty="0">
                <a:cs typeface="Times" panose="02020603050405020304" pitchFamily="18" charset="0"/>
              </a:rPr>
              <a:t>.</a:t>
            </a:r>
          </a:p>
          <a:p>
            <a:pPr marL="801688" lvl="1" algn="just">
              <a:lnSpc>
                <a:spcPct val="120000"/>
              </a:lnSpc>
            </a:pPr>
            <a:r>
              <a:rPr lang="en-US" sz="2400" dirty="0" err="1">
                <a:cs typeface="Times" panose="02020603050405020304" pitchFamily="18" charset="0"/>
              </a:rPr>
              <a:t>Ví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dụ</a:t>
            </a:r>
            <a:r>
              <a:rPr lang="en-US" sz="2400" dirty="0">
                <a:cs typeface="Times" panose="02020603050405020304" pitchFamily="18" charset="0"/>
              </a:rPr>
              <a:t>: h(</a:t>
            </a:r>
            <a:r>
              <a:rPr lang="en-US" sz="2400" i="1" dirty="0">
                <a:cs typeface="Times" panose="02020603050405020304" pitchFamily="18" charset="0"/>
              </a:rPr>
              <a:t>k</a:t>
            </a:r>
            <a:r>
              <a:rPr lang="en-US" sz="2400" dirty="0">
                <a:cs typeface="Times" panose="02020603050405020304" pitchFamily="18" charset="0"/>
              </a:rPr>
              <a:t>) = </a:t>
            </a:r>
            <a:r>
              <a:rPr lang="en-US" sz="2400" i="1" dirty="0">
                <a:cs typeface="Times" panose="02020603050405020304" pitchFamily="18" charset="0"/>
              </a:rPr>
              <a:t>k</a:t>
            </a:r>
            <a:r>
              <a:rPr lang="en-US" sz="2400" dirty="0">
                <a:cs typeface="Times" panose="02020603050405020304" pitchFamily="18" charset="0"/>
              </a:rPr>
              <a:t> mod </a:t>
            </a:r>
            <a:r>
              <a:rPr lang="en-US" sz="2400" i="1" dirty="0">
                <a:cs typeface="Times" panose="02020603050405020304" pitchFamily="18" charset="0"/>
              </a:rPr>
              <a:t>p</a:t>
            </a:r>
            <a:r>
              <a:rPr lang="en-US" sz="2400" dirty="0">
                <a:cs typeface="Times" panose="02020603050405020304" pitchFamily="18" charset="0"/>
              </a:rPr>
              <a:t>. </a:t>
            </a:r>
            <a:r>
              <a:rPr lang="en-US" sz="2400" dirty="0" err="1">
                <a:cs typeface="Times" panose="02020603050405020304" pitchFamily="18" charset="0"/>
              </a:rPr>
              <a:t>Nếu</a:t>
            </a:r>
            <a:r>
              <a:rPr lang="en-US" sz="2400" dirty="0">
                <a:cs typeface="Times" panose="02020603050405020304" pitchFamily="18" charset="0"/>
              </a:rPr>
              <a:t> ô T[h(</a:t>
            </a:r>
            <a:r>
              <a:rPr lang="en-US" sz="2400" i="1" dirty="0">
                <a:cs typeface="Times" panose="02020603050405020304" pitchFamily="18" charset="0"/>
              </a:rPr>
              <a:t>k</a:t>
            </a:r>
            <a:r>
              <a:rPr lang="en-US" sz="2400" dirty="0">
                <a:cs typeface="Times" panose="02020603050405020304" pitchFamily="18" charset="0"/>
              </a:rPr>
              <a:t>)] </a:t>
            </a:r>
            <a:r>
              <a:rPr lang="en-US" sz="2400" dirty="0" err="1">
                <a:cs typeface="Times" panose="02020603050405020304" pitchFamily="18" charset="0"/>
              </a:rPr>
              <a:t>trong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bảng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băm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đã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bận</a:t>
            </a:r>
            <a:r>
              <a:rPr lang="en-US" sz="2400" dirty="0">
                <a:cs typeface="Times" panose="02020603050405020304" pitchFamily="18" charset="0"/>
              </a:rPr>
              <a:t>, ta </a:t>
            </a:r>
            <a:r>
              <a:rPr lang="en-US" sz="2400" dirty="0" err="1">
                <a:cs typeface="Times" panose="02020603050405020304" pitchFamily="18" charset="0"/>
              </a:rPr>
              <a:t>thêm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phần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tử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mới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này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vào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đầu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danh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sách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móc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nối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tại</a:t>
            </a:r>
            <a:r>
              <a:rPr lang="en-US" sz="2400" dirty="0">
                <a:cs typeface="Times" panose="02020603050405020304" pitchFamily="18" charset="0"/>
              </a:rPr>
              <a:t> ô T[h(</a:t>
            </a:r>
            <a:r>
              <a:rPr lang="en-US" sz="2400" i="1" dirty="0">
                <a:cs typeface="Times" panose="02020603050405020304" pitchFamily="18" charset="0"/>
              </a:rPr>
              <a:t>k</a:t>
            </a:r>
            <a:r>
              <a:rPr lang="en-US" sz="2400" dirty="0">
                <a:cs typeface="Times" panose="02020603050405020304" pitchFamily="18" charset="0"/>
              </a:rPr>
              <a:t>)]</a:t>
            </a:r>
            <a:endParaRPr lang="vi-VN" sz="2400" dirty="0">
              <a:cs typeface="Times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cs typeface="Times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BB97A8-27B4-940B-9993-A451C95AF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225" y="3153869"/>
            <a:ext cx="6875230" cy="341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2</a:t>
            </a:r>
            <a:r>
              <a:rPr lang="vi-VN" dirty="0">
                <a:cs typeface="Arial" panose="020B0604020202020204" pitchFamily="34" charset="0"/>
              </a:rPr>
              <a:t>. </a:t>
            </a:r>
            <a:r>
              <a:rPr lang="en-US" dirty="0">
                <a:cs typeface="Arial" panose="020B0604020202020204" pitchFamily="34" charset="0"/>
              </a:rPr>
              <a:t>XUNG ĐỘT VÀ GIẢI QUYẾT XUNG ĐỘT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01DA63-77D8-4CFA-F60B-71E8FC03CEE3}"/>
                  </a:ext>
                </a:extLst>
              </p:cNvPr>
              <p:cNvSpPr txBox="1"/>
              <p:nvPr/>
            </p:nvSpPr>
            <p:spPr>
              <a:xfrm>
                <a:off x="835355" y="1438518"/>
                <a:ext cx="10071457" cy="3394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74320" indent="-27432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>
                    <a:cs typeface="Times" panose="02020603050405020304" pitchFamily="18" charset="0"/>
                  </a:rPr>
                  <a:t>Một </a:t>
                </a:r>
                <a:r>
                  <a:rPr lang="en-US" sz="2400" err="1">
                    <a:cs typeface="Times" panose="02020603050405020304" pitchFamily="18" charset="0"/>
                  </a:rPr>
                  <a:t>bảng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băm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được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cấp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phát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i="1">
                    <a:cs typeface="Times" panose="02020603050405020304" pitchFamily="18" charset="0"/>
                  </a:rPr>
                  <a:t>p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vị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trí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đánh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chỉ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số</a:t>
                </a:r>
                <a:r>
                  <a:rPr lang="en-US" sz="2400">
                    <a:cs typeface="Times" panose="02020603050405020304" pitchFamily="18" charset="0"/>
                  </a:rPr>
                  <a:t> 0, 1, …, </a:t>
                </a:r>
                <a:r>
                  <a:rPr lang="en-US" sz="2400" i="1">
                    <a:cs typeface="Times" panose="02020603050405020304" pitchFamily="18" charset="0"/>
                  </a:rPr>
                  <a:t>p</a:t>
                </a:r>
                <a:r>
                  <a:rPr lang="en-US" sz="2400">
                    <a:cs typeface="Times" panose="02020603050405020304" pitchFamily="18" charset="0"/>
                  </a:rPr>
                  <a:t>-1 </a:t>
                </a:r>
                <a:r>
                  <a:rPr lang="en-US" sz="2400" err="1">
                    <a:cs typeface="Times" panose="02020603050405020304" pitchFamily="18" charset="0"/>
                  </a:rPr>
                  <a:t>để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lưu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trữ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cặp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khóa</a:t>
                </a:r>
                <a:r>
                  <a:rPr lang="en-US" sz="2400">
                    <a:cs typeface="Times" panose="02020603050405020304" pitchFamily="18" charset="0"/>
                  </a:rPr>
                  <a:t> - </a:t>
                </a:r>
                <a:r>
                  <a:rPr lang="en-US" sz="2400" err="1">
                    <a:cs typeface="Times" panose="02020603050405020304" pitchFamily="18" charset="0"/>
                  </a:rPr>
                  <a:t>giá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trị</a:t>
                </a:r>
                <a:r>
                  <a:rPr lang="en-US" sz="2400">
                    <a:cs typeface="Times" panose="02020603050405020304" pitchFamily="18" charset="0"/>
                  </a:rPr>
                  <a:t>. </a:t>
                </a:r>
                <a:r>
                  <a:rPr lang="en-US" sz="2400" err="1">
                    <a:cs typeface="Times" panose="02020603050405020304" pitchFamily="18" charset="0"/>
                  </a:rPr>
                  <a:t>Bảng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băm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áp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dụng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cơ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chế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tạo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chuỗi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với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br>
                  <a:rPr lang="en-US" sz="2400">
                    <a:cs typeface="Times" panose="02020603050405020304" pitchFamily="18" charset="0"/>
                  </a:rPr>
                </a:br>
                <a:r>
                  <a:rPr lang="en-US" sz="2400" err="1">
                    <a:cs typeface="Times" panose="02020603050405020304" pitchFamily="18" charset="0"/>
                  </a:rPr>
                  <a:t>hàm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dò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5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5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5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500" i="1" dirty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5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he-IL" sz="2500"/>
              </a:p>
              <a:p>
                <a:pPr marL="274320" indent="-27432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>
                    <a:cs typeface="Times" panose="02020603050405020304" pitchFamily="18" charset="0"/>
                  </a:rPr>
                  <a:t>Ban </a:t>
                </a:r>
                <a:r>
                  <a:rPr lang="en-US" sz="2400" err="1">
                    <a:cs typeface="Times" panose="02020603050405020304" pitchFamily="18" charset="0"/>
                  </a:rPr>
                  <a:t>đầu</a:t>
                </a:r>
                <a:r>
                  <a:rPr lang="en-US" sz="2400">
                    <a:cs typeface="Times" panose="02020603050405020304" pitchFamily="18" charset="0"/>
                  </a:rPr>
                  <a:t>, </a:t>
                </a:r>
                <a:r>
                  <a:rPr lang="en-US" sz="2400" err="1">
                    <a:cs typeface="Times" panose="02020603050405020304" pitchFamily="18" charset="0"/>
                  </a:rPr>
                  <a:t>bảng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trống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rỗng</a:t>
                </a:r>
                <a:r>
                  <a:rPr lang="en-US" sz="2400">
                    <a:cs typeface="Times" panose="02020603050405020304" pitchFamily="18" charset="0"/>
                  </a:rPr>
                  <a:t>. </a:t>
                </a:r>
                <a:r>
                  <a:rPr lang="en-US" sz="2400" err="1">
                    <a:cs typeface="Times" panose="02020603050405020304" pitchFamily="18" charset="0"/>
                  </a:rPr>
                  <a:t>Hãy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vẽ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trạng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thái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bảng</a:t>
                </a:r>
                <a:r>
                  <a:rPr lang="en-US" sz="2400">
                    <a:cs typeface="Times" panose="02020603050405020304" pitchFamily="18" charset="0"/>
                  </a:rPr>
                  <a:t> (</a:t>
                </a:r>
                <a:r>
                  <a:rPr lang="en-US" sz="2400" err="1">
                    <a:cs typeface="Times" panose="02020603050405020304" pitchFamily="18" charset="0"/>
                  </a:rPr>
                  <a:t>mỗi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vị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trí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chỉ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cần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ghi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khóa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nếu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đang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dùng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và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ghi</a:t>
                </a:r>
                <a:r>
                  <a:rPr lang="en-US" sz="2400">
                    <a:cs typeface="Times" panose="02020603050405020304" pitchFamily="18" charset="0"/>
                  </a:rPr>
                  <a:t> “/” </a:t>
                </a:r>
                <a:r>
                  <a:rPr lang="en-US" sz="2400" err="1">
                    <a:cs typeface="Times" panose="02020603050405020304" pitchFamily="18" charset="0"/>
                  </a:rPr>
                  <a:t>nếu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chưa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dùng</a:t>
                </a:r>
                <a:r>
                  <a:rPr lang="en-US" sz="2400">
                    <a:cs typeface="Times" panose="02020603050405020304" pitchFamily="18" charset="0"/>
                  </a:rPr>
                  <a:t>) </a:t>
                </a:r>
                <a:r>
                  <a:rPr lang="en-US" sz="2400" err="1">
                    <a:cs typeface="Times" panose="02020603050405020304" pitchFamily="18" charset="0"/>
                  </a:rPr>
                  <a:t>khi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chèn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lần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lượt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các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khóa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b="1"/>
                  <a:t>22, 1, 13, 11, 24, 33, 18, 42, 31</a:t>
                </a:r>
                <a:r>
                  <a:rPr lang="en-US" sz="2400" b="1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vào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bảng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với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trường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cs typeface="Times" panose="02020603050405020304" pitchFamily="18" charset="0"/>
                  </a:rPr>
                  <a:t>hợp</a:t>
                </a:r>
                <a:r>
                  <a:rPr lang="en-US" sz="2400">
                    <a:cs typeface="Times" panose="02020603050405020304" pitchFamily="18" charset="0"/>
                  </a:rPr>
                  <a:t> </a:t>
                </a:r>
                <a:r>
                  <a:rPr lang="en-US" sz="2400" i="1">
                    <a:cs typeface="Times" panose="02020603050405020304" pitchFamily="18" charset="0"/>
                  </a:rPr>
                  <a:t>p</a:t>
                </a:r>
                <a:r>
                  <a:rPr lang="en-US" sz="2400">
                    <a:cs typeface="Times" panose="02020603050405020304" pitchFamily="18" charset="0"/>
                  </a:rPr>
                  <a:t> = 11.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01DA63-77D8-4CFA-F60B-71E8FC03C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55" y="1438518"/>
                <a:ext cx="10071457" cy="3394006"/>
              </a:xfrm>
              <a:prstGeom prst="rect">
                <a:avLst/>
              </a:prstGeom>
              <a:blipFill>
                <a:blip r:embed="rId2"/>
                <a:stretch>
                  <a:fillRect l="-787" r="-969" b="-2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A5F12E6-8341-05CE-EE67-DF79B8AD39E6}"/>
              </a:ext>
            </a:extLst>
          </p:cNvPr>
          <p:cNvSpPr txBox="1"/>
          <p:nvPr/>
        </p:nvSpPr>
        <p:spPr>
          <a:xfrm>
            <a:off x="385007" y="873702"/>
            <a:ext cx="10751575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 err="1">
                <a:cs typeface="Times" panose="02020603050405020304" pitchFamily="18" charset="0"/>
              </a:rPr>
              <a:t>Ví</a:t>
            </a:r>
            <a:r>
              <a:rPr lang="en-US" sz="2400" b="1" dirty="0">
                <a:cs typeface="Times" panose="02020603050405020304" pitchFamily="18" charset="0"/>
              </a:rPr>
              <a:t> </a:t>
            </a:r>
            <a:r>
              <a:rPr lang="en-US" sz="2400" b="1" dirty="0" err="1">
                <a:cs typeface="Times" panose="02020603050405020304" pitchFamily="18" charset="0"/>
              </a:rPr>
              <a:t>dụ</a:t>
            </a:r>
            <a:r>
              <a:rPr lang="en-US" sz="2400" b="1" dirty="0">
                <a:cs typeface="Times" panose="02020603050405020304" pitchFamily="18" charset="0"/>
              </a:rPr>
              <a:t>: </a:t>
            </a:r>
            <a:r>
              <a:rPr lang="en-US" sz="2400" b="1" dirty="0" err="1">
                <a:cs typeface="Times" panose="02020603050405020304" pitchFamily="18" charset="0"/>
              </a:rPr>
              <a:t>Giải</a:t>
            </a:r>
            <a:r>
              <a:rPr lang="en-US" sz="2400" b="1" dirty="0">
                <a:cs typeface="Times" panose="02020603050405020304" pitchFamily="18" charset="0"/>
              </a:rPr>
              <a:t> </a:t>
            </a:r>
            <a:r>
              <a:rPr lang="en-US" sz="2400" b="1" dirty="0" err="1">
                <a:cs typeface="Times" panose="02020603050405020304" pitchFamily="18" charset="0"/>
              </a:rPr>
              <a:t>quyết</a:t>
            </a:r>
            <a:r>
              <a:rPr lang="en-US" sz="2400" b="1" dirty="0">
                <a:cs typeface="Times" panose="02020603050405020304" pitchFamily="18" charset="0"/>
              </a:rPr>
              <a:t> </a:t>
            </a:r>
            <a:r>
              <a:rPr lang="en-US" sz="2400" b="1" dirty="0" err="1">
                <a:cs typeface="Times" panose="02020603050405020304" pitchFamily="18" charset="0"/>
              </a:rPr>
              <a:t>xung</a:t>
            </a:r>
            <a:r>
              <a:rPr lang="en-US" sz="2400" b="1" dirty="0">
                <a:cs typeface="Times" panose="02020603050405020304" pitchFamily="18" charset="0"/>
              </a:rPr>
              <a:t> </a:t>
            </a:r>
            <a:r>
              <a:rPr lang="en-US" sz="2400" b="1" dirty="0" err="1">
                <a:cs typeface="Times" panose="02020603050405020304" pitchFamily="18" charset="0"/>
              </a:rPr>
              <a:t>đột</a:t>
            </a:r>
            <a:r>
              <a:rPr lang="en-US" sz="2400" b="1" dirty="0">
                <a:cs typeface="Times" panose="02020603050405020304" pitchFamily="18" charset="0"/>
              </a:rPr>
              <a:t> </a:t>
            </a:r>
            <a:r>
              <a:rPr lang="en-US" sz="2400" b="1" dirty="0" err="1">
                <a:cs typeface="Times" panose="02020603050405020304" pitchFamily="18" charset="0"/>
              </a:rPr>
              <a:t>theo</a:t>
            </a:r>
            <a:r>
              <a:rPr lang="en-US" sz="2400" b="1" dirty="0">
                <a:cs typeface="Times" panose="02020603050405020304" pitchFamily="18" charset="0"/>
              </a:rPr>
              <a:t> </a:t>
            </a:r>
            <a:r>
              <a:rPr lang="en-US" sz="2400" b="1" dirty="0" err="1">
                <a:cs typeface="Times" panose="02020603050405020304" pitchFamily="18" charset="0"/>
              </a:rPr>
              <a:t>phương</a:t>
            </a:r>
            <a:r>
              <a:rPr lang="en-US" sz="2400" b="1" dirty="0">
                <a:cs typeface="Times" panose="02020603050405020304" pitchFamily="18" charset="0"/>
              </a:rPr>
              <a:t> </a:t>
            </a:r>
            <a:r>
              <a:rPr lang="en-US" sz="2400" b="1" dirty="0" err="1">
                <a:cs typeface="Times" panose="02020603050405020304" pitchFamily="18" charset="0"/>
              </a:rPr>
              <a:t>pháp</a:t>
            </a:r>
            <a:r>
              <a:rPr lang="en-US" sz="2400" b="1" dirty="0">
                <a:cs typeface="Times" panose="02020603050405020304" pitchFamily="18" charset="0"/>
              </a:rPr>
              <a:t> </a:t>
            </a:r>
            <a:r>
              <a:rPr lang="en-US" sz="2400" b="1" dirty="0" err="1">
                <a:cs typeface="Times" panose="02020603050405020304" pitchFamily="18" charset="0"/>
              </a:rPr>
              <a:t>tạo</a:t>
            </a:r>
            <a:r>
              <a:rPr lang="en-US" sz="2400" b="1" dirty="0">
                <a:cs typeface="Times" panose="02020603050405020304" pitchFamily="18" charset="0"/>
              </a:rPr>
              <a:t> </a:t>
            </a:r>
            <a:r>
              <a:rPr lang="en-US" sz="2400" b="1" dirty="0" err="1">
                <a:cs typeface="Times" panose="02020603050405020304" pitchFamily="18" charset="0"/>
              </a:rPr>
              <a:t>chuỗi</a:t>
            </a:r>
            <a:endParaRPr lang="en-US" sz="2400" b="1" dirty="0"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054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2</a:t>
            </a:r>
            <a:r>
              <a:rPr lang="vi-VN" dirty="0">
                <a:cs typeface="Arial" panose="020B0604020202020204" pitchFamily="34" charset="0"/>
              </a:rPr>
              <a:t>. </a:t>
            </a:r>
            <a:r>
              <a:rPr lang="en-US" dirty="0">
                <a:cs typeface="Arial" panose="020B0604020202020204" pitchFamily="34" charset="0"/>
              </a:rPr>
              <a:t>XUNG ĐỘT VÀ GIẢI QUYẾT XUNG ĐỘT</a:t>
            </a:r>
            <a:br>
              <a:rPr lang="en-US" dirty="0"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90B475D5-5355-571C-42C3-669296DB85FA}"/>
              </a:ext>
            </a:extLst>
          </p:cNvPr>
          <p:cNvSpPr txBox="1">
            <a:spLocks/>
          </p:cNvSpPr>
          <p:nvPr/>
        </p:nvSpPr>
        <p:spPr>
          <a:xfrm>
            <a:off x="1738080" y="1432887"/>
            <a:ext cx="8229600" cy="532656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600"/>
              <a:t>22, 1, 13, 11, 24, 33, 18, 42, 31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181926-CBC1-DE01-F903-261BB0C101CD}"/>
                  </a:ext>
                </a:extLst>
              </p:cNvPr>
              <p:cNvSpPr txBox="1"/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>
                          <a:latin typeface="Cambria Math"/>
                        </a:rPr>
                        <m:t>h</m:t>
                      </m:r>
                      <m:r>
                        <a:rPr lang="en-US" sz="2500" i="1" dirty="0">
                          <a:latin typeface="Cambria Math"/>
                        </a:rPr>
                        <m:t>(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)=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𝑚𝑜𝑑</m:t>
                      </m:r>
                      <m:r>
                        <a:rPr lang="en-US" sz="2500" i="1" dirty="0">
                          <a:latin typeface="Cambria Math"/>
                        </a:rPr>
                        <m:t> 11</m:t>
                      </m:r>
                    </m:oMath>
                  </m:oMathPara>
                </a14:m>
                <a:endParaRPr lang="he-IL" sz="25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181926-CBC1-DE01-F903-261BB0C10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מלבן 8">
            <a:extLst>
              <a:ext uri="{FF2B5EF4-FFF2-40B4-BE49-F238E27FC236}">
                <a16:creationId xmlns:a16="http://schemas.microsoft.com/office/drawing/2014/main" id="{28F3BB67-58DF-3160-DF35-0D2F01FAD913}"/>
              </a:ext>
            </a:extLst>
          </p:cNvPr>
          <p:cNvSpPr/>
          <p:nvPr/>
        </p:nvSpPr>
        <p:spPr>
          <a:xfrm>
            <a:off x="5087889" y="213285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4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מלבן 10">
            <a:extLst>
              <a:ext uri="{FF2B5EF4-FFF2-40B4-BE49-F238E27FC236}">
                <a16:creationId xmlns:a16="http://schemas.microsoft.com/office/drawing/2014/main" id="{0F2DF751-DE10-A402-756F-E77B319DD48D}"/>
              </a:ext>
            </a:extLst>
          </p:cNvPr>
          <p:cNvSpPr/>
          <p:nvPr/>
        </p:nvSpPr>
        <p:spPr>
          <a:xfrm>
            <a:off x="5087889" y="254525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10" name="מלבן 12">
            <a:extLst>
              <a:ext uri="{FF2B5EF4-FFF2-40B4-BE49-F238E27FC236}">
                <a16:creationId xmlns:a16="http://schemas.microsoft.com/office/drawing/2014/main" id="{4B54A688-C6B5-E07D-FD34-263DBA91F5BD}"/>
              </a:ext>
            </a:extLst>
          </p:cNvPr>
          <p:cNvSpPr/>
          <p:nvPr/>
        </p:nvSpPr>
        <p:spPr>
          <a:xfrm>
            <a:off x="5087889" y="295053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11" name="מלבן 14">
            <a:extLst>
              <a:ext uri="{FF2B5EF4-FFF2-40B4-BE49-F238E27FC236}">
                <a16:creationId xmlns:a16="http://schemas.microsoft.com/office/drawing/2014/main" id="{1BDB5C06-C47E-1E9D-6738-66C3ACD302E3}"/>
              </a:ext>
            </a:extLst>
          </p:cNvPr>
          <p:cNvSpPr/>
          <p:nvPr/>
        </p:nvSpPr>
        <p:spPr>
          <a:xfrm>
            <a:off x="5087889" y="336293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12" name="מלבן 16">
            <a:extLst>
              <a:ext uri="{FF2B5EF4-FFF2-40B4-BE49-F238E27FC236}">
                <a16:creationId xmlns:a16="http://schemas.microsoft.com/office/drawing/2014/main" id="{039D7455-6A44-C2AD-4011-65C6EE81AFED}"/>
              </a:ext>
            </a:extLst>
          </p:cNvPr>
          <p:cNvSpPr/>
          <p:nvPr/>
        </p:nvSpPr>
        <p:spPr>
          <a:xfrm>
            <a:off x="5087889" y="377533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13" name="מלבן 18">
            <a:extLst>
              <a:ext uri="{FF2B5EF4-FFF2-40B4-BE49-F238E27FC236}">
                <a16:creationId xmlns:a16="http://schemas.microsoft.com/office/drawing/2014/main" id="{1888AE04-94BD-6E7C-35DB-A7E40AAFD379}"/>
              </a:ext>
            </a:extLst>
          </p:cNvPr>
          <p:cNvSpPr/>
          <p:nvPr/>
        </p:nvSpPr>
        <p:spPr>
          <a:xfrm>
            <a:off x="5087889" y="418061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14" name="מלבן 20">
            <a:extLst>
              <a:ext uri="{FF2B5EF4-FFF2-40B4-BE49-F238E27FC236}">
                <a16:creationId xmlns:a16="http://schemas.microsoft.com/office/drawing/2014/main" id="{4D8CEC8A-66A6-8B0F-2F9D-CFEE1174F29E}"/>
              </a:ext>
            </a:extLst>
          </p:cNvPr>
          <p:cNvSpPr/>
          <p:nvPr/>
        </p:nvSpPr>
        <p:spPr>
          <a:xfrm>
            <a:off x="5087889" y="4594909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15" name="מלבן 21">
            <a:extLst>
              <a:ext uri="{FF2B5EF4-FFF2-40B4-BE49-F238E27FC236}">
                <a16:creationId xmlns:a16="http://schemas.microsoft.com/office/drawing/2014/main" id="{9D222537-B932-F368-9951-A2632992C13D}"/>
              </a:ext>
            </a:extLst>
          </p:cNvPr>
          <p:cNvSpPr/>
          <p:nvPr/>
        </p:nvSpPr>
        <p:spPr>
          <a:xfrm>
            <a:off x="5087889" y="4991762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16" name="מלבן 24">
            <a:extLst>
              <a:ext uri="{FF2B5EF4-FFF2-40B4-BE49-F238E27FC236}">
                <a16:creationId xmlns:a16="http://schemas.microsoft.com/office/drawing/2014/main" id="{15FECA94-8396-F0B3-25F0-DB9C455AC575}"/>
              </a:ext>
            </a:extLst>
          </p:cNvPr>
          <p:cNvSpPr/>
          <p:nvPr/>
        </p:nvSpPr>
        <p:spPr>
          <a:xfrm>
            <a:off x="5087889" y="540929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17" name="מלבן 25">
            <a:extLst>
              <a:ext uri="{FF2B5EF4-FFF2-40B4-BE49-F238E27FC236}">
                <a16:creationId xmlns:a16="http://schemas.microsoft.com/office/drawing/2014/main" id="{A379C05A-6E80-C798-21EF-D7F622459B7D}"/>
              </a:ext>
            </a:extLst>
          </p:cNvPr>
          <p:cNvSpPr/>
          <p:nvPr/>
        </p:nvSpPr>
        <p:spPr>
          <a:xfrm>
            <a:off x="5087889" y="5826830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18" name="מלבן 26">
            <a:extLst>
              <a:ext uri="{FF2B5EF4-FFF2-40B4-BE49-F238E27FC236}">
                <a16:creationId xmlns:a16="http://schemas.microsoft.com/office/drawing/2014/main" id="{D7162757-CF6F-D814-9BD6-829E98CDD288}"/>
              </a:ext>
            </a:extLst>
          </p:cNvPr>
          <p:cNvSpPr/>
          <p:nvPr/>
        </p:nvSpPr>
        <p:spPr>
          <a:xfrm>
            <a:off x="5087889" y="6244364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147C7-636C-3299-9497-146239CF5F28}"/>
              </a:ext>
            </a:extLst>
          </p:cNvPr>
          <p:cNvSpPr txBox="1"/>
          <p:nvPr/>
        </p:nvSpPr>
        <p:spPr>
          <a:xfrm>
            <a:off x="4655840" y="20608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0</a:t>
            </a:r>
            <a:endParaRPr lang="he-IL" sz="2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7C1667-8909-2A86-5344-CD50C14914ED}"/>
              </a:ext>
            </a:extLst>
          </p:cNvPr>
          <p:cNvSpPr txBox="1"/>
          <p:nvPr/>
        </p:nvSpPr>
        <p:spPr>
          <a:xfrm>
            <a:off x="4655840" y="249289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</a:t>
            </a:r>
            <a:endParaRPr lang="he-IL" sz="2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2746C4-5296-B9C7-D034-3CDF530F81F0}"/>
              </a:ext>
            </a:extLst>
          </p:cNvPr>
          <p:cNvSpPr txBox="1"/>
          <p:nvPr/>
        </p:nvSpPr>
        <p:spPr>
          <a:xfrm>
            <a:off x="4655840" y="2924944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2</a:t>
            </a:r>
            <a:endParaRPr lang="he-IL" sz="2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1F89E-C4FB-50F7-7290-493D42D44CB9}"/>
              </a:ext>
            </a:extLst>
          </p:cNvPr>
          <p:cNvSpPr txBox="1"/>
          <p:nvPr/>
        </p:nvSpPr>
        <p:spPr>
          <a:xfrm>
            <a:off x="4655840" y="331198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3</a:t>
            </a:r>
            <a:endParaRPr lang="he-IL" sz="2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A65565-A20E-9441-B5CA-AEC2FE699517}"/>
              </a:ext>
            </a:extLst>
          </p:cNvPr>
          <p:cNvSpPr txBox="1"/>
          <p:nvPr/>
        </p:nvSpPr>
        <p:spPr>
          <a:xfrm>
            <a:off x="4655840" y="3717032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4</a:t>
            </a:r>
            <a:endParaRPr lang="he-IL" sz="25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7771C4-9FA3-0F7B-D4BB-E85C773044E7}"/>
              </a:ext>
            </a:extLst>
          </p:cNvPr>
          <p:cNvSpPr txBox="1"/>
          <p:nvPr/>
        </p:nvSpPr>
        <p:spPr>
          <a:xfrm>
            <a:off x="4655840" y="413254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5</a:t>
            </a:r>
            <a:endParaRPr lang="he-IL" sz="2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BF116A-4688-4ACB-9E01-9929EA186F14}"/>
              </a:ext>
            </a:extLst>
          </p:cNvPr>
          <p:cNvSpPr txBox="1"/>
          <p:nvPr/>
        </p:nvSpPr>
        <p:spPr>
          <a:xfrm>
            <a:off x="4655840" y="45381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6</a:t>
            </a:r>
            <a:endParaRPr lang="he-IL" sz="25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C25EC6-D7B4-0C54-C000-E0108BD6341F}"/>
              </a:ext>
            </a:extLst>
          </p:cNvPr>
          <p:cNvSpPr txBox="1"/>
          <p:nvPr/>
        </p:nvSpPr>
        <p:spPr>
          <a:xfrm>
            <a:off x="4655840" y="496817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7</a:t>
            </a:r>
            <a:endParaRPr lang="he-IL" sz="25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C00609-28F9-6010-0FF3-D62B14618F28}"/>
              </a:ext>
            </a:extLst>
          </p:cNvPr>
          <p:cNvSpPr txBox="1"/>
          <p:nvPr/>
        </p:nvSpPr>
        <p:spPr>
          <a:xfrm>
            <a:off x="4655840" y="537321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8</a:t>
            </a:r>
            <a:endParaRPr lang="he-IL" sz="25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4C2F71-8DA7-22EB-A755-365927BAEEAB}"/>
              </a:ext>
            </a:extLst>
          </p:cNvPr>
          <p:cNvSpPr txBox="1"/>
          <p:nvPr/>
        </p:nvSpPr>
        <p:spPr>
          <a:xfrm>
            <a:off x="4655840" y="580582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9</a:t>
            </a:r>
            <a:endParaRPr lang="he-IL" sz="25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EBA2BD-8655-621D-0258-691C7F92AEBE}"/>
              </a:ext>
            </a:extLst>
          </p:cNvPr>
          <p:cNvSpPr txBox="1"/>
          <p:nvPr/>
        </p:nvSpPr>
        <p:spPr>
          <a:xfrm>
            <a:off x="4465674" y="6192306"/>
            <a:ext cx="550206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10</a:t>
            </a:r>
            <a:endParaRPr lang="he-IL" sz="25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0F6BA2-33FC-C4AF-732F-14A2A6B0E56B}"/>
              </a:ext>
            </a:extLst>
          </p:cNvPr>
          <p:cNvSpPr txBox="1"/>
          <p:nvPr/>
        </p:nvSpPr>
        <p:spPr>
          <a:xfrm>
            <a:off x="1847528" y="2052138"/>
            <a:ext cx="2664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/>
              <a:t>Chaining</a:t>
            </a:r>
            <a:endParaRPr lang="he-IL" sz="320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 txBox="1">
            <a:spLocks/>
          </p:cNvSpPr>
          <p:nvPr/>
        </p:nvSpPr>
        <p:spPr>
          <a:xfrm>
            <a:off x="190677" y="811428"/>
            <a:ext cx="11705761" cy="6160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525780" indent="-274320">
              <a:buSzPct val="95000"/>
              <a:buFont typeface="Wingdings" panose="05000000000000000000" pitchFamily="2" charset="2"/>
              <a:buChar char="§"/>
            </a:pPr>
            <a:r>
              <a:rPr lang="en-US" sz="2400">
                <a:latin typeface="+mn-lt"/>
                <a:cs typeface="Arial" panose="020B0604020202020204" pitchFamily="34" charset="0"/>
              </a:rPr>
              <a:t>Ví dụ: giải quyết xung đột theo phương pháp tạo chuỗi</a:t>
            </a:r>
            <a:endParaRPr lang="en-US" sz="240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023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17</a:t>
            </a:fld>
            <a:endParaRPr lang="vi-V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4" y="1072285"/>
            <a:ext cx="11514528" cy="436098"/>
          </a:xfrm>
        </p:spPr>
        <p:txBody>
          <a:bodyPr>
            <a:normAutofit/>
          </a:bodyPr>
          <a:lstStyle/>
          <a:p>
            <a:pPr marL="525780" indent="-274320">
              <a:buSzPct val="95000"/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dirty="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+mn-lt"/>
                <a:cs typeface="Arial" panose="020B0604020202020204" pitchFamily="34" charset="0"/>
              </a:rPr>
              <a:t>theo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+mn-lt"/>
                <a:cs typeface="Arial" panose="020B0604020202020204" pitchFamily="34" charset="0"/>
              </a:rPr>
              <a:t>tạo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+mn-lt"/>
                <a:cs typeface="Arial" panose="020B0604020202020204" pitchFamily="34" charset="0"/>
              </a:rPr>
              <a:t>chuỗi</a:t>
            </a:r>
            <a:endParaRPr lang="en-US" sz="2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0B475D5-5355-571C-42C3-669296DB85FA}"/>
              </a:ext>
            </a:extLst>
          </p:cNvPr>
          <p:cNvSpPr txBox="1">
            <a:spLocks/>
          </p:cNvSpPr>
          <p:nvPr/>
        </p:nvSpPr>
        <p:spPr>
          <a:xfrm>
            <a:off x="1738080" y="1432887"/>
            <a:ext cx="8229600" cy="532656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600"/>
              <a:t>22, 1, 13, 11, 24, 33, 18, 42, 31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181926-CBC1-DE01-F903-261BB0C101CD}"/>
                  </a:ext>
                </a:extLst>
              </p:cNvPr>
              <p:cNvSpPr txBox="1"/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>
                          <a:latin typeface="Cambria Math"/>
                        </a:rPr>
                        <m:t>h</m:t>
                      </m:r>
                      <m:r>
                        <a:rPr lang="en-US" sz="2500" i="1" dirty="0">
                          <a:latin typeface="Cambria Math"/>
                        </a:rPr>
                        <m:t>(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)=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𝑚𝑜𝑑</m:t>
                      </m:r>
                      <m:r>
                        <a:rPr lang="en-US" sz="2500" i="1" dirty="0">
                          <a:latin typeface="Cambria Math"/>
                        </a:rPr>
                        <m:t> 11</m:t>
                      </m:r>
                    </m:oMath>
                  </m:oMathPara>
                </a14:m>
                <a:endParaRPr lang="he-IL" sz="25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181926-CBC1-DE01-F903-261BB0C10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לבן 8">
            <a:extLst>
              <a:ext uri="{FF2B5EF4-FFF2-40B4-BE49-F238E27FC236}">
                <a16:creationId xmlns:a16="http://schemas.microsoft.com/office/drawing/2014/main" id="{28F3BB67-58DF-3160-DF35-0D2F01FAD913}"/>
              </a:ext>
            </a:extLst>
          </p:cNvPr>
          <p:cNvSpPr/>
          <p:nvPr/>
        </p:nvSpPr>
        <p:spPr>
          <a:xfrm>
            <a:off x="5087889" y="213285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4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מלבן 10">
            <a:extLst>
              <a:ext uri="{FF2B5EF4-FFF2-40B4-BE49-F238E27FC236}">
                <a16:creationId xmlns:a16="http://schemas.microsoft.com/office/drawing/2014/main" id="{0F2DF751-DE10-A402-756F-E77B319DD48D}"/>
              </a:ext>
            </a:extLst>
          </p:cNvPr>
          <p:cNvSpPr/>
          <p:nvPr/>
        </p:nvSpPr>
        <p:spPr>
          <a:xfrm>
            <a:off x="5087889" y="254525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8" name="מלבן 12">
            <a:extLst>
              <a:ext uri="{FF2B5EF4-FFF2-40B4-BE49-F238E27FC236}">
                <a16:creationId xmlns:a16="http://schemas.microsoft.com/office/drawing/2014/main" id="{4B54A688-C6B5-E07D-FD34-263DBA91F5BD}"/>
              </a:ext>
            </a:extLst>
          </p:cNvPr>
          <p:cNvSpPr/>
          <p:nvPr/>
        </p:nvSpPr>
        <p:spPr>
          <a:xfrm>
            <a:off x="5087889" y="295053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9" name="מלבן 14">
            <a:extLst>
              <a:ext uri="{FF2B5EF4-FFF2-40B4-BE49-F238E27FC236}">
                <a16:creationId xmlns:a16="http://schemas.microsoft.com/office/drawing/2014/main" id="{1BDB5C06-C47E-1E9D-6738-66C3ACD302E3}"/>
              </a:ext>
            </a:extLst>
          </p:cNvPr>
          <p:cNvSpPr/>
          <p:nvPr/>
        </p:nvSpPr>
        <p:spPr>
          <a:xfrm>
            <a:off x="5087889" y="336293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11" name="מלבן 16">
            <a:extLst>
              <a:ext uri="{FF2B5EF4-FFF2-40B4-BE49-F238E27FC236}">
                <a16:creationId xmlns:a16="http://schemas.microsoft.com/office/drawing/2014/main" id="{039D7455-6A44-C2AD-4011-65C6EE81AFED}"/>
              </a:ext>
            </a:extLst>
          </p:cNvPr>
          <p:cNvSpPr/>
          <p:nvPr/>
        </p:nvSpPr>
        <p:spPr>
          <a:xfrm>
            <a:off x="5087889" y="377533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12" name="מלבן 18">
            <a:extLst>
              <a:ext uri="{FF2B5EF4-FFF2-40B4-BE49-F238E27FC236}">
                <a16:creationId xmlns:a16="http://schemas.microsoft.com/office/drawing/2014/main" id="{1888AE04-94BD-6E7C-35DB-A7E40AAFD379}"/>
              </a:ext>
            </a:extLst>
          </p:cNvPr>
          <p:cNvSpPr/>
          <p:nvPr/>
        </p:nvSpPr>
        <p:spPr>
          <a:xfrm>
            <a:off x="5087889" y="418061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13" name="מלבן 20">
            <a:extLst>
              <a:ext uri="{FF2B5EF4-FFF2-40B4-BE49-F238E27FC236}">
                <a16:creationId xmlns:a16="http://schemas.microsoft.com/office/drawing/2014/main" id="{4D8CEC8A-66A6-8B0F-2F9D-CFEE1174F29E}"/>
              </a:ext>
            </a:extLst>
          </p:cNvPr>
          <p:cNvSpPr/>
          <p:nvPr/>
        </p:nvSpPr>
        <p:spPr>
          <a:xfrm>
            <a:off x="5087889" y="4594909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14" name="מלבן 21">
            <a:extLst>
              <a:ext uri="{FF2B5EF4-FFF2-40B4-BE49-F238E27FC236}">
                <a16:creationId xmlns:a16="http://schemas.microsoft.com/office/drawing/2014/main" id="{9D222537-B932-F368-9951-A2632992C13D}"/>
              </a:ext>
            </a:extLst>
          </p:cNvPr>
          <p:cNvSpPr/>
          <p:nvPr/>
        </p:nvSpPr>
        <p:spPr>
          <a:xfrm>
            <a:off x="5087889" y="4991762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15" name="מלבן 24">
            <a:extLst>
              <a:ext uri="{FF2B5EF4-FFF2-40B4-BE49-F238E27FC236}">
                <a16:creationId xmlns:a16="http://schemas.microsoft.com/office/drawing/2014/main" id="{15FECA94-8396-F0B3-25F0-DB9C455AC575}"/>
              </a:ext>
            </a:extLst>
          </p:cNvPr>
          <p:cNvSpPr/>
          <p:nvPr/>
        </p:nvSpPr>
        <p:spPr>
          <a:xfrm>
            <a:off x="5087889" y="540929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16" name="מלבן 25">
            <a:extLst>
              <a:ext uri="{FF2B5EF4-FFF2-40B4-BE49-F238E27FC236}">
                <a16:creationId xmlns:a16="http://schemas.microsoft.com/office/drawing/2014/main" id="{A379C05A-6E80-C798-21EF-D7F622459B7D}"/>
              </a:ext>
            </a:extLst>
          </p:cNvPr>
          <p:cNvSpPr/>
          <p:nvPr/>
        </p:nvSpPr>
        <p:spPr>
          <a:xfrm>
            <a:off x="5087889" y="5826830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17" name="מלבן 26">
            <a:extLst>
              <a:ext uri="{FF2B5EF4-FFF2-40B4-BE49-F238E27FC236}">
                <a16:creationId xmlns:a16="http://schemas.microsoft.com/office/drawing/2014/main" id="{D7162757-CF6F-D814-9BD6-829E98CDD288}"/>
              </a:ext>
            </a:extLst>
          </p:cNvPr>
          <p:cNvSpPr/>
          <p:nvPr/>
        </p:nvSpPr>
        <p:spPr>
          <a:xfrm>
            <a:off x="5087889" y="6244364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E147C7-636C-3299-9497-146239CF5F28}"/>
              </a:ext>
            </a:extLst>
          </p:cNvPr>
          <p:cNvSpPr txBox="1"/>
          <p:nvPr/>
        </p:nvSpPr>
        <p:spPr>
          <a:xfrm>
            <a:off x="4655840" y="20608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0</a:t>
            </a:r>
            <a:endParaRPr lang="he-IL" sz="2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7C1667-8909-2A86-5344-CD50C14914ED}"/>
              </a:ext>
            </a:extLst>
          </p:cNvPr>
          <p:cNvSpPr txBox="1"/>
          <p:nvPr/>
        </p:nvSpPr>
        <p:spPr>
          <a:xfrm>
            <a:off x="4655840" y="249289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</a:t>
            </a:r>
            <a:endParaRPr lang="he-IL" sz="2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746C4-5296-B9C7-D034-3CDF530F81F0}"/>
              </a:ext>
            </a:extLst>
          </p:cNvPr>
          <p:cNvSpPr txBox="1"/>
          <p:nvPr/>
        </p:nvSpPr>
        <p:spPr>
          <a:xfrm>
            <a:off x="4655840" y="2924944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2</a:t>
            </a:r>
            <a:endParaRPr lang="he-IL" sz="2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1F89E-C4FB-50F7-7290-493D42D44CB9}"/>
              </a:ext>
            </a:extLst>
          </p:cNvPr>
          <p:cNvSpPr txBox="1"/>
          <p:nvPr/>
        </p:nvSpPr>
        <p:spPr>
          <a:xfrm>
            <a:off x="4655840" y="331198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3</a:t>
            </a:r>
            <a:endParaRPr lang="he-IL" sz="2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A65565-A20E-9441-B5CA-AEC2FE699517}"/>
              </a:ext>
            </a:extLst>
          </p:cNvPr>
          <p:cNvSpPr txBox="1"/>
          <p:nvPr/>
        </p:nvSpPr>
        <p:spPr>
          <a:xfrm>
            <a:off x="4655840" y="3717032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4</a:t>
            </a:r>
            <a:endParaRPr lang="he-IL" sz="2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771C4-9FA3-0F7B-D4BB-E85C773044E7}"/>
              </a:ext>
            </a:extLst>
          </p:cNvPr>
          <p:cNvSpPr txBox="1"/>
          <p:nvPr/>
        </p:nvSpPr>
        <p:spPr>
          <a:xfrm>
            <a:off x="4655840" y="413254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5</a:t>
            </a:r>
            <a:endParaRPr lang="he-IL" sz="25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BF116A-4688-4ACB-9E01-9929EA186F14}"/>
              </a:ext>
            </a:extLst>
          </p:cNvPr>
          <p:cNvSpPr txBox="1"/>
          <p:nvPr/>
        </p:nvSpPr>
        <p:spPr>
          <a:xfrm>
            <a:off x="4655840" y="45381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6</a:t>
            </a:r>
            <a:endParaRPr lang="he-IL" sz="2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C25EC6-D7B4-0C54-C000-E0108BD6341F}"/>
              </a:ext>
            </a:extLst>
          </p:cNvPr>
          <p:cNvSpPr txBox="1"/>
          <p:nvPr/>
        </p:nvSpPr>
        <p:spPr>
          <a:xfrm>
            <a:off x="4655840" y="496817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7</a:t>
            </a:r>
            <a:endParaRPr lang="he-IL" sz="25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C00609-28F9-6010-0FF3-D62B14618F28}"/>
              </a:ext>
            </a:extLst>
          </p:cNvPr>
          <p:cNvSpPr txBox="1"/>
          <p:nvPr/>
        </p:nvSpPr>
        <p:spPr>
          <a:xfrm>
            <a:off x="4655840" y="537321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8</a:t>
            </a:r>
            <a:endParaRPr lang="he-IL" sz="25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4C2F71-8DA7-22EB-A755-365927BAEEAB}"/>
              </a:ext>
            </a:extLst>
          </p:cNvPr>
          <p:cNvSpPr txBox="1"/>
          <p:nvPr/>
        </p:nvSpPr>
        <p:spPr>
          <a:xfrm>
            <a:off x="4655840" y="580582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9</a:t>
            </a:r>
            <a:endParaRPr lang="he-IL" sz="25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EBA2BD-8655-621D-0258-691C7F92AEBE}"/>
              </a:ext>
            </a:extLst>
          </p:cNvPr>
          <p:cNvSpPr txBox="1"/>
          <p:nvPr/>
        </p:nvSpPr>
        <p:spPr>
          <a:xfrm>
            <a:off x="4465674" y="6192306"/>
            <a:ext cx="550206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10</a:t>
            </a:r>
            <a:endParaRPr lang="he-IL" sz="25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0F6BA2-33FC-C4AF-732F-14A2A6B0E56B}"/>
              </a:ext>
            </a:extLst>
          </p:cNvPr>
          <p:cNvSpPr txBox="1"/>
          <p:nvPr/>
        </p:nvSpPr>
        <p:spPr>
          <a:xfrm>
            <a:off x="1847528" y="2052138"/>
            <a:ext cx="2664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/>
              <a:t>Chaining</a:t>
            </a:r>
            <a:endParaRPr lang="he-IL" sz="3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621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593">
        <p:fade/>
      </p:transition>
    </mc:Choice>
    <mc:Fallback xmlns="">
      <p:transition spd="med" advTm="34593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18</a:t>
            </a:fld>
            <a:endParaRPr lang="vi-V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2</a:t>
            </a:r>
            <a:r>
              <a:rPr lang="vi-VN" dirty="0">
                <a:cs typeface="Arial" panose="020B0604020202020204" pitchFamily="34" charset="0"/>
              </a:rPr>
              <a:t>. </a:t>
            </a:r>
            <a:r>
              <a:rPr lang="en-US" dirty="0">
                <a:cs typeface="Arial" panose="020B0604020202020204" pitchFamily="34" charset="0"/>
              </a:rPr>
              <a:t>XUNG ĐỘT VÀ GIẢI QUYẾT XUNG ĐỘT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מלבן 8">
            <a:extLst>
              <a:ext uri="{FF2B5EF4-FFF2-40B4-BE49-F238E27FC236}">
                <a16:creationId xmlns:a16="http://schemas.microsoft.com/office/drawing/2014/main" id="{31084E15-9476-1139-CB9E-E84F3E730070}"/>
              </a:ext>
            </a:extLst>
          </p:cNvPr>
          <p:cNvSpPr/>
          <p:nvPr/>
        </p:nvSpPr>
        <p:spPr>
          <a:xfrm>
            <a:off x="5087889" y="213285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4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" name="מלבן 10">
            <a:extLst>
              <a:ext uri="{FF2B5EF4-FFF2-40B4-BE49-F238E27FC236}">
                <a16:creationId xmlns:a16="http://schemas.microsoft.com/office/drawing/2014/main" id="{BEC3F518-E023-E776-4E65-5B5A8635A29A}"/>
              </a:ext>
            </a:extLst>
          </p:cNvPr>
          <p:cNvSpPr/>
          <p:nvPr/>
        </p:nvSpPr>
        <p:spPr>
          <a:xfrm>
            <a:off x="5087889" y="254525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31" name="מלבן 12">
            <a:extLst>
              <a:ext uri="{FF2B5EF4-FFF2-40B4-BE49-F238E27FC236}">
                <a16:creationId xmlns:a16="http://schemas.microsoft.com/office/drawing/2014/main" id="{8032258C-A624-FE57-0A16-4A9F9917E8D5}"/>
              </a:ext>
            </a:extLst>
          </p:cNvPr>
          <p:cNvSpPr/>
          <p:nvPr/>
        </p:nvSpPr>
        <p:spPr>
          <a:xfrm>
            <a:off x="5087889" y="295053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32" name="מלבן 14">
            <a:extLst>
              <a:ext uri="{FF2B5EF4-FFF2-40B4-BE49-F238E27FC236}">
                <a16:creationId xmlns:a16="http://schemas.microsoft.com/office/drawing/2014/main" id="{D1AB6ACC-746D-0AF1-F6DE-672C2A3E2AC5}"/>
              </a:ext>
            </a:extLst>
          </p:cNvPr>
          <p:cNvSpPr/>
          <p:nvPr/>
        </p:nvSpPr>
        <p:spPr>
          <a:xfrm>
            <a:off x="5087889" y="336293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33" name="מלבן 16">
            <a:extLst>
              <a:ext uri="{FF2B5EF4-FFF2-40B4-BE49-F238E27FC236}">
                <a16:creationId xmlns:a16="http://schemas.microsoft.com/office/drawing/2014/main" id="{12797DB3-471D-8E30-6E65-68DB6AE88CF9}"/>
              </a:ext>
            </a:extLst>
          </p:cNvPr>
          <p:cNvSpPr/>
          <p:nvPr/>
        </p:nvSpPr>
        <p:spPr>
          <a:xfrm>
            <a:off x="5087889" y="377533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34" name="מלבן 18">
            <a:extLst>
              <a:ext uri="{FF2B5EF4-FFF2-40B4-BE49-F238E27FC236}">
                <a16:creationId xmlns:a16="http://schemas.microsoft.com/office/drawing/2014/main" id="{2E849DE3-E8DF-71E5-83E3-9BEA8AD37960}"/>
              </a:ext>
            </a:extLst>
          </p:cNvPr>
          <p:cNvSpPr/>
          <p:nvPr/>
        </p:nvSpPr>
        <p:spPr>
          <a:xfrm>
            <a:off x="5087889" y="418061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35" name="מלבן 20">
            <a:extLst>
              <a:ext uri="{FF2B5EF4-FFF2-40B4-BE49-F238E27FC236}">
                <a16:creationId xmlns:a16="http://schemas.microsoft.com/office/drawing/2014/main" id="{81DFA37D-54DB-FDB0-30C8-F280BA9CA6D1}"/>
              </a:ext>
            </a:extLst>
          </p:cNvPr>
          <p:cNvSpPr/>
          <p:nvPr/>
        </p:nvSpPr>
        <p:spPr>
          <a:xfrm>
            <a:off x="5087889" y="4594909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36" name="מלבן 21">
            <a:extLst>
              <a:ext uri="{FF2B5EF4-FFF2-40B4-BE49-F238E27FC236}">
                <a16:creationId xmlns:a16="http://schemas.microsoft.com/office/drawing/2014/main" id="{9884568D-FE5C-D7CE-0B6F-769A7CE8FC4A}"/>
              </a:ext>
            </a:extLst>
          </p:cNvPr>
          <p:cNvSpPr/>
          <p:nvPr/>
        </p:nvSpPr>
        <p:spPr>
          <a:xfrm>
            <a:off x="5087889" y="4991762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37" name="מלבן 24">
            <a:extLst>
              <a:ext uri="{FF2B5EF4-FFF2-40B4-BE49-F238E27FC236}">
                <a16:creationId xmlns:a16="http://schemas.microsoft.com/office/drawing/2014/main" id="{7093A355-5F8E-8CBD-095F-B86A259B7CF3}"/>
              </a:ext>
            </a:extLst>
          </p:cNvPr>
          <p:cNvSpPr/>
          <p:nvPr/>
        </p:nvSpPr>
        <p:spPr>
          <a:xfrm>
            <a:off x="5087889" y="540929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38" name="מלבן 25">
            <a:extLst>
              <a:ext uri="{FF2B5EF4-FFF2-40B4-BE49-F238E27FC236}">
                <a16:creationId xmlns:a16="http://schemas.microsoft.com/office/drawing/2014/main" id="{F77A5C48-D8C3-3DA2-8BF3-65E900ED1978}"/>
              </a:ext>
            </a:extLst>
          </p:cNvPr>
          <p:cNvSpPr/>
          <p:nvPr/>
        </p:nvSpPr>
        <p:spPr>
          <a:xfrm>
            <a:off x="5087889" y="5826830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39" name="מלבן 26">
            <a:extLst>
              <a:ext uri="{FF2B5EF4-FFF2-40B4-BE49-F238E27FC236}">
                <a16:creationId xmlns:a16="http://schemas.microsoft.com/office/drawing/2014/main" id="{E84BEC6F-D4A6-B67B-4A35-350F9301685A}"/>
              </a:ext>
            </a:extLst>
          </p:cNvPr>
          <p:cNvSpPr/>
          <p:nvPr/>
        </p:nvSpPr>
        <p:spPr>
          <a:xfrm>
            <a:off x="5087889" y="6244364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/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2C6EEF-14B7-10D6-8B0A-0E934EE62F3D}"/>
              </a:ext>
            </a:extLst>
          </p:cNvPr>
          <p:cNvSpPr txBox="1"/>
          <p:nvPr/>
        </p:nvSpPr>
        <p:spPr>
          <a:xfrm>
            <a:off x="4655840" y="20608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0</a:t>
            </a:r>
            <a:endParaRPr lang="he-IL" sz="25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17C1A4-7C8E-2A80-5B40-407CAB13220E}"/>
              </a:ext>
            </a:extLst>
          </p:cNvPr>
          <p:cNvSpPr txBox="1"/>
          <p:nvPr/>
        </p:nvSpPr>
        <p:spPr>
          <a:xfrm>
            <a:off x="4655840" y="249289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</a:t>
            </a:r>
            <a:endParaRPr lang="he-IL" sz="25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EF82A1-2233-9233-8FFC-A7F9B359502D}"/>
              </a:ext>
            </a:extLst>
          </p:cNvPr>
          <p:cNvSpPr txBox="1"/>
          <p:nvPr/>
        </p:nvSpPr>
        <p:spPr>
          <a:xfrm>
            <a:off x="4655840" y="2924944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2</a:t>
            </a:r>
            <a:endParaRPr lang="he-IL" sz="25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4A1D6C-7A0C-F27D-822D-0AEAF01DC1A2}"/>
              </a:ext>
            </a:extLst>
          </p:cNvPr>
          <p:cNvSpPr txBox="1"/>
          <p:nvPr/>
        </p:nvSpPr>
        <p:spPr>
          <a:xfrm>
            <a:off x="4655840" y="331198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3</a:t>
            </a:r>
            <a:endParaRPr lang="he-IL" sz="25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C182D4-1480-9849-7A0E-8091B0FA3F33}"/>
              </a:ext>
            </a:extLst>
          </p:cNvPr>
          <p:cNvSpPr txBox="1"/>
          <p:nvPr/>
        </p:nvSpPr>
        <p:spPr>
          <a:xfrm>
            <a:off x="4655840" y="3717032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4</a:t>
            </a:r>
            <a:endParaRPr lang="he-IL" sz="25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D05458-DEFF-5306-090E-6DC24D870746}"/>
              </a:ext>
            </a:extLst>
          </p:cNvPr>
          <p:cNvSpPr txBox="1"/>
          <p:nvPr/>
        </p:nvSpPr>
        <p:spPr>
          <a:xfrm>
            <a:off x="4655840" y="413254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5</a:t>
            </a:r>
            <a:endParaRPr lang="he-IL" sz="25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04E612-C0DF-C1B9-B9CE-7282A1ED8244}"/>
              </a:ext>
            </a:extLst>
          </p:cNvPr>
          <p:cNvSpPr txBox="1"/>
          <p:nvPr/>
        </p:nvSpPr>
        <p:spPr>
          <a:xfrm>
            <a:off x="4655840" y="45381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6</a:t>
            </a:r>
            <a:endParaRPr lang="he-IL" sz="25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8DF47F-5AA3-2E1C-CC7B-8D7243C57C1C}"/>
              </a:ext>
            </a:extLst>
          </p:cNvPr>
          <p:cNvSpPr txBox="1"/>
          <p:nvPr/>
        </p:nvSpPr>
        <p:spPr>
          <a:xfrm>
            <a:off x="4655840" y="496817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7</a:t>
            </a:r>
            <a:endParaRPr lang="he-IL" sz="25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A3B536-532E-CC8F-81D3-621BA1187E4A}"/>
              </a:ext>
            </a:extLst>
          </p:cNvPr>
          <p:cNvSpPr txBox="1"/>
          <p:nvPr/>
        </p:nvSpPr>
        <p:spPr>
          <a:xfrm>
            <a:off x="4655840" y="537321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8</a:t>
            </a:r>
            <a:endParaRPr lang="he-IL" sz="25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1E5287-0344-38F6-3D40-7CD8C066568C}"/>
              </a:ext>
            </a:extLst>
          </p:cNvPr>
          <p:cNvSpPr txBox="1"/>
          <p:nvPr/>
        </p:nvSpPr>
        <p:spPr>
          <a:xfrm>
            <a:off x="4655840" y="580582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9</a:t>
            </a:r>
            <a:endParaRPr lang="he-IL" sz="25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F0DF75-1D62-7AF1-D14E-B13FC89B2AC8}"/>
              </a:ext>
            </a:extLst>
          </p:cNvPr>
          <p:cNvSpPr txBox="1"/>
          <p:nvPr/>
        </p:nvSpPr>
        <p:spPr>
          <a:xfrm>
            <a:off x="4444409" y="6192306"/>
            <a:ext cx="571471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10</a:t>
            </a:r>
            <a:endParaRPr lang="he-IL" sz="25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89AE9C-B2A9-2613-7394-EF11B5E870FF}"/>
              </a:ext>
            </a:extLst>
          </p:cNvPr>
          <p:cNvSpPr txBox="1"/>
          <p:nvPr/>
        </p:nvSpPr>
        <p:spPr>
          <a:xfrm>
            <a:off x="1847528" y="2052138"/>
            <a:ext cx="2664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/>
              <a:t>Chaining</a:t>
            </a:r>
            <a:endParaRPr lang="he-IL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B2C7F1A-0137-7F97-3420-9C2474A978C2}"/>
                  </a:ext>
                </a:extLst>
              </p:cNvPr>
              <p:cNvSpPr txBox="1"/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>
                          <a:latin typeface="Cambria Math"/>
                        </a:rPr>
                        <m:t>h</m:t>
                      </m:r>
                      <m:r>
                        <a:rPr lang="en-US" sz="2500" i="1" dirty="0">
                          <a:latin typeface="Cambria Math"/>
                        </a:rPr>
                        <m:t>(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)=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𝑚𝑜𝑑</m:t>
                      </m:r>
                      <m:r>
                        <a:rPr lang="en-US" sz="2500" i="1" dirty="0">
                          <a:latin typeface="Cambria Math"/>
                        </a:rPr>
                        <m:t> 11</m:t>
                      </m:r>
                    </m:oMath>
                  </m:oMathPara>
                </a14:m>
                <a:endParaRPr lang="he-IL" sz="25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B2C7F1A-0137-7F97-3420-9C2474A97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5A5634B-258D-EE97-821A-27C59F2EA568}"/>
              </a:ext>
            </a:extLst>
          </p:cNvPr>
          <p:cNvSpPr txBox="1"/>
          <p:nvPr/>
        </p:nvSpPr>
        <p:spPr>
          <a:xfrm>
            <a:off x="1974532" y="3933056"/>
            <a:ext cx="2088232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500"/>
              <a:t>h(22)=0</a:t>
            </a:r>
            <a:endParaRPr lang="he-IL" sz="25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781509-D17A-22AC-3DA1-39771110F152}"/>
              </a:ext>
            </a:extLst>
          </p:cNvPr>
          <p:cNvSpPr txBox="1">
            <a:spLocks/>
          </p:cNvSpPr>
          <p:nvPr/>
        </p:nvSpPr>
        <p:spPr>
          <a:xfrm>
            <a:off x="190677" y="695978"/>
            <a:ext cx="11705761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274320">
              <a:buSzPct val="95000"/>
              <a:buFont typeface="Wingdings" panose="05000000000000000000" pitchFamily="2" charset="2"/>
              <a:buChar char="§"/>
            </a:pPr>
            <a:r>
              <a:rPr lang="en-US" sz="2400">
                <a:latin typeface="+mn-lt"/>
                <a:cs typeface="Arial" panose="020B0604020202020204" pitchFamily="34" charset="0"/>
              </a:rPr>
              <a:t>Ví dụ: giải quyết xung đột theo phương pháp tạo chuỗi</a:t>
            </a: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35F34E6F-4D2D-BFBA-7667-A8BBDD8A6E5A}"/>
              </a:ext>
            </a:extLst>
          </p:cNvPr>
          <p:cNvSpPr txBox="1">
            <a:spLocks/>
          </p:cNvSpPr>
          <p:nvPr/>
        </p:nvSpPr>
        <p:spPr>
          <a:xfrm>
            <a:off x="1738080" y="1432887"/>
            <a:ext cx="8229600" cy="532656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600" b="1">
                <a:solidFill>
                  <a:schemeClr val="accent4"/>
                </a:solidFill>
              </a:rPr>
              <a:t>22</a:t>
            </a:r>
            <a:r>
              <a:rPr lang="en-US" sz="2600"/>
              <a:t>, 1, 13, 11, 24, 33, 18, 42, 31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5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593">
        <p:fade/>
      </p:transition>
    </mc:Choice>
    <mc:Fallback xmlns="">
      <p:transition spd="med" advTm="34593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19</a:t>
            </a:fld>
            <a:endParaRPr lang="vi-V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2</a:t>
            </a:r>
            <a:r>
              <a:rPr lang="vi-VN" dirty="0">
                <a:cs typeface="Arial" panose="020B0604020202020204" pitchFamily="34" charset="0"/>
              </a:rPr>
              <a:t>. </a:t>
            </a:r>
            <a:r>
              <a:rPr lang="en-US" dirty="0">
                <a:cs typeface="Arial" panose="020B0604020202020204" pitchFamily="34" charset="0"/>
              </a:rPr>
              <a:t>XUNG ĐỘT VÀ GIẢI QUYẾT XUNG ĐỘT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89AE9C-B2A9-2613-7394-EF11B5E870FF}"/>
              </a:ext>
            </a:extLst>
          </p:cNvPr>
          <p:cNvSpPr txBox="1"/>
          <p:nvPr/>
        </p:nvSpPr>
        <p:spPr>
          <a:xfrm>
            <a:off x="1847528" y="2052138"/>
            <a:ext cx="2664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/>
              <a:t>Chaining</a:t>
            </a:r>
            <a:endParaRPr lang="he-IL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B2C7F1A-0137-7F97-3420-9C2474A978C2}"/>
                  </a:ext>
                </a:extLst>
              </p:cNvPr>
              <p:cNvSpPr txBox="1"/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>
                          <a:latin typeface="Cambria Math"/>
                        </a:rPr>
                        <m:t>h</m:t>
                      </m:r>
                      <m:r>
                        <a:rPr lang="en-US" sz="2500" i="1" dirty="0">
                          <a:latin typeface="Cambria Math"/>
                        </a:rPr>
                        <m:t>(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)=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𝑚𝑜𝑑</m:t>
                      </m:r>
                      <m:r>
                        <a:rPr lang="en-US" sz="2500" i="1" dirty="0">
                          <a:latin typeface="Cambria Math"/>
                        </a:rPr>
                        <m:t> 11</m:t>
                      </m:r>
                    </m:oMath>
                  </m:oMathPara>
                </a14:m>
                <a:endParaRPr lang="he-IL" sz="25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B2C7F1A-0137-7F97-3420-9C2474A97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לבן 8">
            <a:extLst>
              <a:ext uri="{FF2B5EF4-FFF2-40B4-BE49-F238E27FC236}">
                <a16:creationId xmlns:a16="http://schemas.microsoft.com/office/drawing/2014/main" id="{44A00D9D-18BF-E847-195F-E2CFBD6C5234}"/>
              </a:ext>
            </a:extLst>
          </p:cNvPr>
          <p:cNvSpPr/>
          <p:nvPr/>
        </p:nvSpPr>
        <p:spPr>
          <a:xfrm>
            <a:off x="5087889" y="213285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מלבן 10">
            <a:extLst>
              <a:ext uri="{FF2B5EF4-FFF2-40B4-BE49-F238E27FC236}">
                <a16:creationId xmlns:a16="http://schemas.microsoft.com/office/drawing/2014/main" id="{9F5149BC-E5EE-B5C6-C3F3-D1EADD7B64EB}"/>
              </a:ext>
            </a:extLst>
          </p:cNvPr>
          <p:cNvSpPr/>
          <p:nvPr/>
        </p:nvSpPr>
        <p:spPr>
          <a:xfrm>
            <a:off x="5087889" y="254525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8" name="מלבן 12">
            <a:extLst>
              <a:ext uri="{FF2B5EF4-FFF2-40B4-BE49-F238E27FC236}">
                <a16:creationId xmlns:a16="http://schemas.microsoft.com/office/drawing/2014/main" id="{9AE28731-C112-8224-49C2-A25E0409C773}"/>
              </a:ext>
            </a:extLst>
          </p:cNvPr>
          <p:cNvSpPr/>
          <p:nvPr/>
        </p:nvSpPr>
        <p:spPr>
          <a:xfrm>
            <a:off x="5087889" y="295053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9" name="מלבן 14">
            <a:extLst>
              <a:ext uri="{FF2B5EF4-FFF2-40B4-BE49-F238E27FC236}">
                <a16:creationId xmlns:a16="http://schemas.microsoft.com/office/drawing/2014/main" id="{E2A87A8F-5582-28DC-E326-86CB283786CE}"/>
              </a:ext>
            </a:extLst>
          </p:cNvPr>
          <p:cNvSpPr/>
          <p:nvPr/>
        </p:nvSpPr>
        <p:spPr>
          <a:xfrm>
            <a:off x="5087889" y="336293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1" name="מלבן 16">
            <a:extLst>
              <a:ext uri="{FF2B5EF4-FFF2-40B4-BE49-F238E27FC236}">
                <a16:creationId xmlns:a16="http://schemas.microsoft.com/office/drawing/2014/main" id="{7F2A9DBF-865F-101A-5249-042497EFAEAE}"/>
              </a:ext>
            </a:extLst>
          </p:cNvPr>
          <p:cNvSpPr/>
          <p:nvPr/>
        </p:nvSpPr>
        <p:spPr>
          <a:xfrm>
            <a:off x="5087889" y="377533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2" name="מלבן 18">
            <a:extLst>
              <a:ext uri="{FF2B5EF4-FFF2-40B4-BE49-F238E27FC236}">
                <a16:creationId xmlns:a16="http://schemas.microsoft.com/office/drawing/2014/main" id="{41A945B0-435F-810B-43E8-F3E3BF20A9FC}"/>
              </a:ext>
            </a:extLst>
          </p:cNvPr>
          <p:cNvSpPr/>
          <p:nvPr/>
        </p:nvSpPr>
        <p:spPr>
          <a:xfrm>
            <a:off x="5087889" y="418061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3" name="מלבן 20">
            <a:extLst>
              <a:ext uri="{FF2B5EF4-FFF2-40B4-BE49-F238E27FC236}">
                <a16:creationId xmlns:a16="http://schemas.microsoft.com/office/drawing/2014/main" id="{78DAC60E-3419-F748-E7D4-E05279FEFCDC}"/>
              </a:ext>
            </a:extLst>
          </p:cNvPr>
          <p:cNvSpPr/>
          <p:nvPr/>
        </p:nvSpPr>
        <p:spPr>
          <a:xfrm>
            <a:off x="5087889" y="4594909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4" name="מלבן 21">
            <a:extLst>
              <a:ext uri="{FF2B5EF4-FFF2-40B4-BE49-F238E27FC236}">
                <a16:creationId xmlns:a16="http://schemas.microsoft.com/office/drawing/2014/main" id="{9F694D10-E940-58BB-6A84-E92C5F914D57}"/>
              </a:ext>
            </a:extLst>
          </p:cNvPr>
          <p:cNvSpPr/>
          <p:nvPr/>
        </p:nvSpPr>
        <p:spPr>
          <a:xfrm>
            <a:off x="5087889" y="4991762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5" name="מלבן 24">
            <a:extLst>
              <a:ext uri="{FF2B5EF4-FFF2-40B4-BE49-F238E27FC236}">
                <a16:creationId xmlns:a16="http://schemas.microsoft.com/office/drawing/2014/main" id="{E24E49AE-496A-F478-1FF5-38C8472D874E}"/>
              </a:ext>
            </a:extLst>
          </p:cNvPr>
          <p:cNvSpPr/>
          <p:nvPr/>
        </p:nvSpPr>
        <p:spPr>
          <a:xfrm>
            <a:off x="5087889" y="540929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6" name="מלבן 25">
            <a:extLst>
              <a:ext uri="{FF2B5EF4-FFF2-40B4-BE49-F238E27FC236}">
                <a16:creationId xmlns:a16="http://schemas.microsoft.com/office/drawing/2014/main" id="{66F90337-1357-186D-BF55-011A962A0A4F}"/>
              </a:ext>
            </a:extLst>
          </p:cNvPr>
          <p:cNvSpPr/>
          <p:nvPr/>
        </p:nvSpPr>
        <p:spPr>
          <a:xfrm>
            <a:off x="5087889" y="5826830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7" name="מלבן 26">
            <a:extLst>
              <a:ext uri="{FF2B5EF4-FFF2-40B4-BE49-F238E27FC236}">
                <a16:creationId xmlns:a16="http://schemas.microsoft.com/office/drawing/2014/main" id="{F51754C7-02C1-117E-798B-35AF6CE56837}"/>
              </a:ext>
            </a:extLst>
          </p:cNvPr>
          <p:cNvSpPr/>
          <p:nvPr/>
        </p:nvSpPr>
        <p:spPr>
          <a:xfrm>
            <a:off x="5087889" y="6244364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9D7E27-FBD2-C3B1-75F7-54A60A925CCB}"/>
              </a:ext>
            </a:extLst>
          </p:cNvPr>
          <p:cNvSpPr txBox="1"/>
          <p:nvPr/>
        </p:nvSpPr>
        <p:spPr>
          <a:xfrm>
            <a:off x="4655840" y="20608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0</a:t>
            </a:r>
            <a:endParaRPr lang="he-IL" sz="2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B3891E-69B3-C39D-F2A4-18A99BEC7430}"/>
              </a:ext>
            </a:extLst>
          </p:cNvPr>
          <p:cNvSpPr txBox="1"/>
          <p:nvPr/>
        </p:nvSpPr>
        <p:spPr>
          <a:xfrm>
            <a:off x="4655840" y="249289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</a:t>
            </a:r>
            <a:endParaRPr lang="he-IL" sz="2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43511C-E80B-60A4-C7E8-6B407FB2CDF4}"/>
              </a:ext>
            </a:extLst>
          </p:cNvPr>
          <p:cNvSpPr txBox="1"/>
          <p:nvPr/>
        </p:nvSpPr>
        <p:spPr>
          <a:xfrm>
            <a:off x="4655840" y="2924944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2</a:t>
            </a:r>
            <a:endParaRPr lang="he-IL" sz="2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4A8E4A-2D6E-FE27-9093-F0E06D79C851}"/>
              </a:ext>
            </a:extLst>
          </p:cNvPr>
          <p:cNvSpPr txBox="1"/>
          <p:nvPr/>
        </p:nvSpPr>
        <p:spPr>
          <a:xfrm>
            <a:off x="4655840" y="331198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3</a:t>
            </a:r>
            <a:endParaRPr lang="he-IL" sz="2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21660B-759B-2E22-382C-81CDDF03ACF7}"/>
              </a:ext>
            </a:extLst>
          </p:cNvPr>
          <p:cNvSpPr txBox="1"/>
          <p:nvPr/>
        </p:nvSpPr>
        <p:spPr>
          <a:xfrm>
            <a:off x="4655840" y="3717032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4</a:t>
            </a:r>
            <a:endParaRPr lang="he-IL" sz="2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6C1EF2-7917-7AFA-2AF4-0DCCEB863179}"/>
              </a:ext>
            </a:extLst>
          </p:cNvPr>
          <p:cNvSpPr txBox="1"/>
          <p:nvPr/>
        </p:nvSpPr>
        <p:spPr>
          <a:xfrm>
            <a:off x="4655840" y="413254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5</a:t>
            </a:r>
            <a:endParaRPr lang="he-IL" sz="25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464436-4F95-5984-0040-EE80028B2BF0}"/>
              </a:ext>
            </a:extLst>
          </p:cNvPr>
          <p:cNvSpPr txBox="1"/>
          <p:nvPr/>
        </p:nvSpPr>
        <p:spPr>
          <a:xfrm>
            <a:off x="4655840" y="45381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6</a:t>
            </a:r>
            <a:endParaRPr lang="he-IL" sz="2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D72729-6E11-5D81-1927-70CE780235B0}"/>
              </a:ext>
            </a:extLst>
          </p:cNvPr>
          <p:cNvSpPr txBox="1"/>
          <p:nvPr/>
        </p:nvSpPr>
        <p:spPr>
          <a:xfrm>
            <a:off x="4655840" y="496817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7</a:t>
            </a:r>
            <a:endParaRPr lang="he-IL" sz="25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8BF3E-8048-90EC-A7EF-375EC8A06C0B}"/>
              </a:ext>
            </a:extLst>
          </p:cNvPr>
          <p:cNvSpPr txBox="1"/>
          <p:nvPr/>
        </p:nvSpPr>
        <p:spPr>
          <a:xfrm>
            <a:off x="4655840" y="537321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8</a:t>
            </a:r>
            <a:endParaRPr lang="he-IL" sz="25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38DA66-CF1E-E543-6D69-2612924AE213}"/>
              </a:ext>
            </a:extLst>
          </p:cNvPr>
          <p:cNvSpPr txBox="1"/>
          <p:nvPr/>
        </p:nvSpPr>
        <p:spPr>
          <a:xfrm>
            <a:off x="4655840" y="580582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9</a:t>
            </a:r>
            <a:endParaRPr lang="he-IL" sz="2500"/>
          </a:p>
        </p:txBody>
      </p:sp>
      <p:sp>
        <p:nvSpPr>
          <p:cNvPr id="28" name="מלבן 41">
            <a:extLst>
              <a:ext uri="{FF2B5EF4-FFF2-40B4-BE49-F238E27FC236}">
                <a16:creationId xmlns:a16="http://schemas.microsoft.com/office/drawing/2014/main" id="{E7082078-876B-7F7E-345C-59071BCF8B74}"/>
              </a:ext>
            </a:extLst>
          </p:cNvPr>
          <p:cNvSpPr/>
          <p:nvPr/>
        </p:nvSpPr>
        <p:spPr>
          <a:xfrm>
            <a:off x="7153963" y="213285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מלבן 42">
            <a:extLst>
              <a:ext uri="{FF2B5EF4-FFF2-40B4-BE49-F238E27FC236}">
                <a16:creationId xmlns:a16="http://schemas.microsoft.com/office/drawing/2014/main" id="{06EBC365-6169-3900-7976-0DBBD10B569A}"/>
              </a:ext>
            </a:extLst>
          </p:cNvPr>
          <p:cNvSpPr/>
          <p:nvPr/>
        </p:nvSpPr>
        <p:spPr>
          <a:xfrm>
            <a:off x="6672065" y="213285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22</a:t>
            </a:r>
            <a:endParaRPr lang="he-IL" sz="230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53" name="מחבר חץ ישר 43">
            <a:extLst>
              <a:ext uri="{FF2B5EF4-FFF2-40B4-BE49-F238E27FC236}">
                <a16:creationId xmlns:a16="http://schemas.microsoft.com/office/drawing/2014/main" id="{CEDE44B7-4258-5AD8-53B3-AAB41EFC6D2E}"/>
              </a:ext>
            </a:extLst>
          </p:cNvPr>
          <p:cNvCxnSpPr>
            <a:endCxn id="29" idx="1"/>
          </p:cNvCxnSpPr>
          <p:nvPr/>
        </p:nvCxnSpPr>
        <p:spPr>
          <a:xfrm>
            <a:off x="5569788" y="2312876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8044540-9412-B3F1-38B9-25823747C9D3}"/>
              </a:ext>
            </a:extLst>
          </p:cNvPr>
          <p:cNvSpPr txBox="1"/>
          <p:nvPr/>
        </p:nvSpPr>
        <p:spPr>
          <a:xfrm>
            <a:off x="4444409" y="6192306"/>
            <a:ext cx="571471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10</a:t>
            </a:r>
            <a:endParaRPr lang="he-IL" sz="250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1240946-FF45-FCDE-36AB-530EF72B4CA6}"/>
              </a:ext>
            </a:extLst>
          </p:cNvPr>
          <p:cNvSpPr txBox="1">
            <a:spLocks/>
          </p:cNvSpPr>
          <p:nvPr/>
        </p:nvSpPr>
        <p:spPr>
          <a:xfrm>
            <a:off x="190677" y="695978"/>
            <a:ext cx="11705761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274320">
              <a:buSzPct val="95000"/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theo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tạo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chuỗi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2" name="מציין מיקום תוכן 2">
            <a:extLst>
              <a:ext uri="{FF2B5EF4-FFF2-40B4-BE49-F238E27FC236}">
                <a16:creationId xmlns:a16="http://schemas.microsoft.com/office/drawing/2014/main" id="{1900B61F-B6B8-C7B9-E545-9FDB131741D3}"/>
              </a:ext>
            </a:extLst>
          </p:cNvPr>
          <p:cNvSpPr txBox="1">
            <a:spLocks/>
          </p:cNvSpPr>
          <p:nvPr/>
        </p:nvSpPr>
        <p:spPr>
          <a:xfrm>
            <a:off x="1738080" y="1432887"/>
            <a:ext cx="8229600" cy="532656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600" b="1">
                <a:solidFill>
                  <a:schemeClr val="accent4"/>
                </a:solidFill>
              </a:rPr>
              <a:t>22</a:t>
            </a:r>
            <a:r>
              <a:rPr lang="en-US" sz="2600"/>
              <a:t>, 1, 13, 11, 24, 33, 18, 42, 31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</p:txBody>
      </p:sp>
      <p:sp>
        <p:nvSpPr>
          <p:cNvPr id="34" name="TextBox 3">
            <a:extLst>
              <a:ext uri="{FF2B5EF4-FFF2-40B4-BE49-F238E27FC236}">
                <a16:creationId xmlns:a16="http://schemas.microsoft.com/office/drawing/2014/main" id="{6B14F173-DDE0-BD1F-DC65-21941630A74D}"/>
              </a:ext>
            </a:extLst>
          </p:cNvPr>
          <p:cNvSpPr txBox="1"/>
          <p:nvPr/>
        </p:nvSpPr>
        <p:spPr>
          <a:xfrm>
            <a:off x="1974532" y="3933056"/>
            <a:ext cx="2088232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500"/>
              <a:t>h(22)=0</a:t>
            </a:r>
            <a:endParaRPr lang="he-IL" sz="25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294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593">
        <p:fade/>
      </p:transition>
    </mc:Choice>
    <mc:Fallback xmlns="">
      <p:transition spd="med" advTm="34593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5564108" cy="1934307"/>
          </a:xfrm>
        </p:spPr>
        <p:txBody>
          <a:bodyPr/>
          <a:lstStyle/>
          <a:p>
            <a:r>
              <a:rPr lang="en-US" dirty="0"/>
              <a:t>CẤU TRÚC DỮ LIỆU VÀ GIẢI THUẬT </a:t>
            </a:r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20</a:t>
            </a:fld>
            <a:endParaRPr lang="vi-V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2</a:t>
            </a:r>
            <a:r>
              <a:rPr lang="vi-VN" dirty="0">
                <a:cs typeface="Arial" panose="020B0604020202020204" pitchFamily="34" charset="0"/>
              </a:rPr>
              <a:t>. </a:t>
            </a:r>
            <a:r>
              <a:rPr lang="en-US" dirty="0">
                <a:cs typeface="Arial" panose="020B0604020202020204" pitchFamily="34" charset="0"/>
              </a:rPr>
              <a:t>XUNG ĐỘT VÀ GIẢI QUYẾT XUNG ĐỘT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89AE9C-B2A9-2613-7394-EF11B5E870FF}"/>
              </a:ext>
            </a:extLst>
          </p:cNvPr>
          <p:cNvSpPr txBox="1"/>
          <p:nvPr/>
        </p:nvSpPr>
        <p:spPr>
          <a:xfrm>
            <a:off x="1847528" y="2052138"/>
            <a:ext cx="2664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/>
              <a:t>Chaining</a:t>
            </a:r>
            <a:endParaRPr lang="he-IL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B2C7F1A-0137-7F97-3420-9C2474A978C2}"/>
                  </a:ext>
                </a:extLst>
              </p:cNvPr>
              <p:cNvSpPr txBox="1"/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>
                          <a:latin typeface="Cambria Math"/>
                        </a:rPr>
                        <m:t>h</m:t>
                      </m:r>
                      <m:r>
                        <a:rPr lang="en-US" sz="2500" i="1" dirty="0">
                          <a:latin typeface="Cambria Math"/>
                        </a:rPr>
                        <m:t>(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)=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𝑚𝑜𝑑</m:t>
                      </m:r>
                      <m:r>
                        <a:rPr lang="en-US" sz="2500" i="1" dirty="0">
                          <a:latin typeface="Cambria Math"/>
                        </a:rPr>
                        <m:t> 11</m:t>
                      </m:r>
                    </m:oMath>
                  </m:oMathPara>
                </a14:m>
                <a:endParaRPr lang="he-IL" sz="25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B2C7F1A-0137-7F97-3420-9C2474A97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לבן 8">
            <a:extLst>
              <a:ext uri="{FF2B5EF4-FFF2-40B4-BE49-F238E27FC236}">
                <a16:creationId xmlns:a16="http://schemas.microsoft.com/office/drawing/2014/main" id="{44A00D9D-18BF-E847-195F-E2CFBD6C5234}"/>
              </a:ext>
            </a:extLst>
          </p:cNvPr>
          <p:cNvSpPr/>
          <p:nvPr/>
        </p:nvSpPr>
        <p:spPr>
          <a:xfrm>
            <a:off x="5087889" y="213285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מלבן 10">
            <a:extLst>
              <a:ext uri="{FF2B5EF4-FFF2-40B4-BE49-F238E27FC236}">
                <a16:creationId xmlns:a16="http://schemas.microsoft.com/office/drawing/2014/main" id="{9F5149BC-E5EE-B5C6-C3F3-D1EADD7B64EB}"/>
              </a:ext>
            </a:extLst>
          </p:cNvPr>
          <p:cNvSpPr/>
          <p:nvPr/>
        </p:nvSpPr>
        <p:spPr>
          <a:xfrm>
            <a:off x="5087889" y="254525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8" name="מלבן 12">
            <a:extLst>
              <a:ext uri="{FF2B5EF4-FFF2-40B4-BE49-F238E27FC236}">
                <a16:creationId xmlns:a16="http://schemas.microsoft.com/office/drawing/2014/main" id="{9AE28731-C112-8224-49C2-A25E0409C773}"/>
              </a:ext>
            </a:extLst>
          </p:cNvPr>
          <p:cNvSpPr/>
          <p:nvPr/>
        </p:nvSpPr>
        <p:spPr>
          <a:xfrm>
            <a:off x="5087889" y="295053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9" name="מלבן 14">
            <a:extLst>
              <a:ext uri="{FF2B5EF4-FFF2-40B4-BE49-F238E27FC236}">
                <a16:creationId xmlns:a16="http://schemas.microsoft.com/office/drawing/2014/main" id="{E2A87A8F-5582-28DC-E326-86CB283786CE}"/>
              </a:ext>
            </a:extLst>
          </p:cNvPr>
          <p:cNvSpPr/>
          <p:nvPr/>
        </p:nvSpPr>
        <p:spPr>
          <a:xfrm>
            <a:off x="5087889" y="336293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1" name="מלבן 16">
            <a:extLst>
              <a:ext uri="{FF2B5EF4-FFF2-40B4-BE49-F238E27FC236}">
                <a16:creationId xmlns:a16="http://schemas.microsoft.com/office/drawing/2014/main" id="{7F2A9DBF-865F-101A-5249-042497EFAEAE}"/>
              </a:ext>
            </a:extLst>
          </p:cNvPr>
          <p:cNvSpPr/>
          <p:nvPr/>
        </p:nvSpPr>
        <p:spPr>
          <a:xfrm>
            <a:off x="5087889" y="377533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2" name="מלבן 18">
            <a:extLst>
              <a:ext uri="{FF2B5EF4-FFF2-40B4-BE49-F238E27FC236}">
                <a16:creationId xmlns:a16="http://schemas.microsoft.com/office/drawing/2014/main" id="{41A945B0-435F-810B-43E8-F3E3BF20A9FC}"/>
              </a:ext>
            </a:extLst>
          </p:cNvPr>
          <p:cNvSpPr/>
          <p:nvPr/>
        </p:nvSpPr>
        <p:spPr>
          <a:xfrm>
            <a:off x="5087889" y="418061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3" name="מלבן 20">
            <a:extLst>
              <a:ext uri="{FF2B5EF4-FFF2-40B4-BE49-F238E27FC236}">
                <a16:creationId xmlns:a16="http://schemas.microsoft.com/office/drawing/2014/main" id="{78DAC60E-3419-F748-E7D4-E05279FEFCDC}"/>
              </a:ext>
            </a:extLst>
          </p:cNvPr>
          <p:cNvSpPr/>
          <p:nvPr/>
        </p:nvSpPr>
        <p:spPr>
          <a:xfrm>
            <a:off x="5087889" y="4594909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4" name="מלבן 21">
            <a:extLst>
              <a:ext uri="{FF2B5EF4-FFF2-40B4-BE49-F238E27FC236}">
                <a16:creationId xmlns:a16="http://schemas.microsoft.com/office/drawing/2014/main" id="{9F694D10-E940-58BB-6A84-E92C5F914D57}"/>
              </a:ext>
            </a:extLst>
          </p:cNvPr>
          <p:cNvSpPr/>
          <p:nvPr/>
        </p:nvSpPr>
        <p:spPr>
          <a:xfrm>
            <a:off x="5087889" y="4991762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5" name="מלבן 24">
            <a:extLst>
              <a:ext uri="{FF2B5EF4-FFF2-40B4-BE49-F238E27FC236}">
                <a16:creationId xmlns:a16="http://schemas.microsoft.com/office/drawing/2014/main" id="{E24E49AE-496A-F478-1FF5-38C8472D874E}"/>
              </a:ext>
            </a:extLst>
          </p:cNvPr>
          <p:cNvSpPr/>
          <p:nvPr/>
        </p:nvSpPr>
        <p:spPr>
          <a:xfrm>
            <a:off x="5087889" y="540929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6" name="מלבן 25">
            <a:extLst>
              <a:ext uri="{FF2B5EF4-FFF2-40B4-BE49-F238E27FC236}">
                <a16:creationId xmlns:a16="http://schemas.microsoft.com/office/drawing/2014/main" id="{66F90337-1357-186D-BF55-011A962A0A4F}"/>
              </a:ext>
            </a:extLst>
          </p:cNvPr>
          <p:cNvSpPr/>
          <p:nvPr/>
        </p:nvSpPr>
        <p:spPr>
          <a:xfrm>
            <a:off x="5087889" y="5826830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7" name="מלבן 26">
            <a:extLst>
              <a:ext uri="{FF2B5EF4-FFF2-40B4-BE49-F238E27FC236}">
                <a16:creationId xmlns:a16="http://schemas.microsoft.com/office/drawing/2014/main" id="{F51754C7-02C1-117E-798B-35AF6CE56837}"/>
              </a:ext>
            </a:extLst>
          </p:cNvPr>
          <p:cNvSpPr/>
          <p:nvPr/>
        </p:nvSpPr>
        <p:spPr>
          <a:xfrm>
            <a:off x="5087889" y="6244364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9D7E27-FBD2-C3B1-75F7-54A60A925CCB}"/>
              </a:ext>
            </a:extLst>
          </p:cNvPr>
          <p:cNvSpPr txBox="1"/>
          <p:nvPr/>
        </p:nvSpPr>
        <p:spPr>
          <a:xfrm>
            <a:off x="4655840" y="20608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0</a:t>
            </a:r>
            <a:endParaRPr lang="he-IL" sz="2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B3891E-69B3-C39D-F2A4-18A99BEC7430}"/>
              </a:ext>
            </a:extLst>
          </p:cNvPr>
          <p:cNvSpPr txBox="1"/>
          <p:nvPr/>
        </p:nvSpPr>
        <p:spPr>
          <a:xfrm>
            <a:off x="4655840" y="249289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</a:t>
            </a:r>
            <a:endParaRPr lang="he-IL" sz="2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43511C-E80B-60A4-C7E8-6B407FB2CDF4}"/>
              </a:ext>
            </a:extLst>
          </p:cNvPr>
          <p:cNvSpPr txBox="1"/>
          <p:nvPr/>
        </p:nvSpPr>
        <p:spPr>
          <a:xfrm>
            <a:off x="4655840" y="2924944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2</a:t>
            </a:r>
            <a:endParaRPr lang="he-IL" sz="2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4A8E4A-2D6E-FE27-9093-F0E06D79C851}"/>
              </a:ext>
            </a:extLst>
          </p:cNvPr>
          <p:cNvSpPr txBox="1"/>
          <p:nvPr/>
        </p:nvSpPr>
        <p:spPr>
          <a:xfrm>
            <a:off x="4655840" y="331198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3</a:t>
            </a:r>
            <a:endParaRPr lang="he-IL" sz="2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21660B-759B-2E22-382C-81CDDF03ACF7}"/>
              </a:ext>
            </a:extLst>
          </p:cNvPr>
          <p:cNvSpPr txBox="1"/>
          <p:nvPr/>
        </p:nvSpPr>
        <p:spPr>
          <a:xfrm>
            <a:off x="4655840" y="3717032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4</a:t>
            </a:r>
            <a:endParaRPr lang="he-IL" sz="2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6C1EF2-7917-7AFA-2AF4-0DCCEB863179}"/>
              </a:ext>
            </a:extLst>
          </p:cNvPr>
          <p:cNvSpPr txBox="1"/>
          <p:nvPr/>
        </p:nvSpPr>
        <p:spPr>
          <a:xfrm>
            <a:off x="4655840" y="413254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5</a:t>
            </a:r>
            <a:endParaRPr lang="he-IL" sz="25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464436-4F95-5984-0040-EE80028B2BF0}"/>
              </a:ext>
            </a:extLst>
          </p:cNvPr>
          <p:cNvSpPr txBox="1"/>
          <p:nvPr/>
        </p:nvSpPr>
        <p:spPr>
          <a:xfrm>
            <a:off x="4655840" y="45381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6</a:t>
            </a:r>
            <a:endParaRPr lang="he-IL" sz="2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D72729-6E11-5D81-1927-70CE780235B0}"/>
              </a:ext>
            </a:extLst>
          </p:cNvPr>
          <p:cNvSpPr txBox="1"/>
          <p:nvPr/>
        </p:nvSpPr>
        <p:spPr>
          <a:xfrm>
            <a:off x="4655840" y="496817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7</a:t>
            </a:r>
            <a:endParaRPr lang="he-IL" sz="25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8BF3E-8048-90EC-A7EF-375EC8A06C0B}"/>
              </a:ext>
            </a:extLst>
          </p:cNvPr>
          <p:cNvSpPr txBox="1"/>
          <p:nvPr/>
        </p:nvSpPr>
        <p:spPr>
          <a:xfrm>
            <a:off x="4655840" y="537321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8</a:t>
            </a:r>
            <a:endParaRPr lang="he-IL" sz="25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38DA66-CF1E-E543-6D69-2612924AE213}"/>
              </a:ext>
            </a:extLst>
          </p:cNvPr>
          <p:cNvSpPr txBox="1"/>
          <p:nvPr/>
        </p:nvSpPr>
        <p:spPr>
          <a:xfrm>
            <a:off x="4655840" y="580582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9</a:t>
            </a:r>
            <a:endParaRPr lang="he-IL" sz="2500"/>
          </a:p>
        </p:txBody>
      </p:sp>
      <p:sp>
        <p:nvSpPr>
          <p:cNvPr id="28" name="מלבן 41">
            <a:extLst>
              <a:ext uri="{FF2B5EF4-FFF2-40B4-BE49-F238E27FC236}">
                <a16:creationId xmlns:a16="http://schemas.microsoft.com/office/drawing/2014/main" id="{E7082078-876B-7F7E-345C-59071BCF8B74}"/>
              </a:ext>
            </a:extLst>
          </p:cNvPr>
          <p:cNvSpPr/>
          <p:nvPr/>
        </p:nvSpPr>
        <p:spPr>
          <a:xfrm>
            <a:off x="7153963" y="213285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מלבן 42">
            <a:extLst>
              <a:ext uri="{FF2B5EF4-FFF2-40B4-BE49-F238E27FC236}">
                <a16:creationId xmlns:a16="http://schemas.microsoft.com/office/drawing/2014/main" id="{06EBC365-6169-3900-7976-0DBBD10B569A}"/>
              </a:ext>
            </a:extLst>
          </p:cNvPr>
          <p:cNvSpPr/>
          <p:nvPr/>
        </p:nvSpPr>
        <p:spPr>
          <a:xfrm>
            <a:off x="6672065" y="213285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22</a:t>
            </a:r>
            <a:endParaRPr lang="he-IL" sz="230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53" name="מחבר חץ ישר 43">
            <a:extLst>
              <a:ext uri="{FF2B5EF4-FFF2-40B4-BE49-F238E27FC236}">
                <a16:creationId xmlns:a16="http://schemas.microsoft.com/office/drawing/2014/main" id="{CEDE44B7-4258-5AD8-53B3-AAB41EFC6D2E}"/>
              </a:ext>
            </a:extLst>
          </p:cNvPr>
          <p:cNvCxnSpPr>
            <a:endCxn id="29" idx="1"/>
          </p:cNvCxnSpPr>
          <p:nvPr/>
        </p:nvCxnSpPr>
        <p:spPr>
          <a:xfrm>
            <a:off x="5569788" y="2312876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8044540-9412-B3F1-38B9-25823747C9D3}"/>
              </a:ext>
            </a:extLst>
          </p:cNvPr>
          <p:cNvSpPr txBox="1"/>
          <p:nvPr/>
        </p:nvSpPr>
        <p:spPr>
          <a:xfrm>
            <a:off x="4444409" y="6192306"/>
            <a:ext cx="571471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10</a:t>
            </a:r>
            <a:endParaRPr lang="he-IL" sz="2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B7416-0A64-BBA4-F327-7BB5BED58921}"/>
              </a:ext>
            </a:extLst>
          </p:cNvPr>
          <p:cNvSpPr txBox="1"/>
          <p:nvPr/>
        </p:nvSpPr>
        <p:spPr>
          <a:xfrm>
            <a:off x="1975104" y="3933056"/>
            <a:ext cx="2088232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500"/>
              <a:t>h(1)=1</a:t>
            </a:r>
            <a:endParaRPr lang="he-IL" sz="250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BB8C377-E7EC-40EB-7473-F5C020D07784}"/>
              </a:ext>
            </a:extLst>
          </p:cNvPr>
          <p:cNvSpPr txBox="1">
            <a:spLocks/>
          </p:cNvSpPr>
          <p:nvPr/>
        </p:nvSpPr>
        <p:spPr>
          <a:xfrm>
            <a:off x="190677" y="695978"/>
            <a:ext cx="11705761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274320">
              <a:buSzPct val="95000"/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theo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tạo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chuỗi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2" name="מציין מיקום תוכן 2">
            <a:extLst>
              <a:ext uri="{FF2B5EF4-FFF2-40B4-BE49-F238E27FC236}">
                <a16:creationId xmlns:a16="http://schemas.microsoft.com/office/drawing/2014/main" id="{C1B10A76-DC3C-1978-3AFA-6CAAD06A1A76}"/>
              </a:ext>
            </a:extLst>
          </p:cNvPr>
          <p:cNvSpPr txBox="1">
            <a:spLocks/>
          </p:cNvSpPr>
          <p:nvPr/>
        </p:nvSpPr>
        <p:spPr>
          <a:xfrm>
            <a:off x="1738080" y="1432887"/>
            <a:ext cx="8229600" cy="532656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600">
                <a:solidFill>
                  <a:srgbClr val="002060"/>
                </a:solidFill>
              </a:rPr>
              <a:t>22</a:t>
            </a:r>
            <a:r>
              <a:rPr lang="en-US" sz="2600"/>
              <a:t>, </a:t>
            </a:r>
            <a:r>
              <a:rPr lang="en-US" sz="2600" b="1">
                <a:solidFill>
                  <a:srgbClr val="FF0000"/>
                </a:solidFill>
              </a:rPr>
              <a:t>1</a:t>
            </a:r>
            <a:r>
              <a:rPr lang="en-US" sz="2600"/>
              <a:t>, 13, 11, 24, 33, 18, 42, 31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26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593">
        <p:fade/>
      </p:transition>
    </mc:Choice>
    <mc:Fallback xmlns="">
      <p:transition spd="med" advTm="34593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21</a:t>
            </a:fld>
            <a:endParaRPr lang="vi-V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2</a:t>
            </a:r>
            <a:r>
              <a:rPr lang="vi-VN" dirty="0">
                <a:cs typeface="Arial" panose="020B0604020202020204" pitchFamily="34" charset="0"/>
              </a:rPr>
              <a:t>. </a:t>
            </a:r>
            <a:r>
              <a:rPr lang="en-US" dirty="0">
                <a:cs typeface="Arial" panose="020B0604020202020204" pitchFamily="34" charset="0"/>
              </a:rPr>
              <a:t>XUNG ĐỘT VÀ GIẢI QUYẾT XUNG ĐỘT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89AE9C-B2A9-2613-7394-EF11B5E870FF}"/>
              </a:ext>
            </a:extLst>
          </p:cNvPr>
          <p:cNvSpPr txBox="1"/>
          <p:nvPr/>
        </p:nvSpPr>
        <p:spPr>
          <a:xfrm>
            <a:off x="1847528" y="2052138"/>
            <a:ext cx="2664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/>
              <a:t>Chaining</a:t>
            </a:r>
            <a:endParaRPr lang="he-IL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B2C7F1A-0137-7F97-3420-9C2474A978C2}"/>
                  </a:ext>
                </a:extLst>
              </p:cNvPr>
              <p:cNvSpPr txBox="1"/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>
                          <a:latin typeface="Cambria Math"/>
                        </a:rPr>
                        <m:t>h</m:t>
                      </m:r>
                      <m:r>
                        <a:rPr lang="en-US" sz="2500" i="1" dirty="0">
                          <a:latin typeface="Cambria Math"/>
                        </a:rPr>
                        <m:t>(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)=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𝑚𝑜𝑑</m:t>
                      </m:r>
                      <m:r>
                        <a:rPr lang="en-US" sz="2500" i="1" dirty="0">
                          <a:latin typeface="Cambria Math"/>
                        </a:rPr>
                        <m:t> 11</m:t>
                      </m:r>
                    </m:oMath>
                  </m:oMathPara>
                </a14:m>
                <a:endParaRPr lang="he-IL" sz="25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B2C7F1A-0137-7F97-3420-9C2474A97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לבן 8">
            <a:extLst>
              <a:ext uri="{FF2B5EF4-FFF2-40B4-BE49-F238E27FC236}">
                <a16:creationId xmlns:a16="http://schemas.microsoft.com/office/drawing/2014/main" id="{44A00D9D-18BF-E847-195F-E2CFBD6C5234}"/>
              </a:ext>
            </a:extLst>
          </p:cNvPr>
          <p:cNvSpPr/>
          <p:nvPr/>
        </p:nvSpPr>
        <p:spPr>
          <a:xfrm>
            <a:off x="5087889" y="213285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מלבן 10">
            <a:extLst>
              <a:ext uri="{FF2B5EF4-FFF2-40B4-BE49-F238E27FC236}">
                <a16:creationId xmlns:a16="http://schemas.microsoft.com/office/drawing/2014/main" id="{9F5149BC-E5EE-B5C6-C3F3-D1EADD7B64EB}"/>
              </a:ext>
            </a:extLst>
          </p:cNvPr>
          <p:cNvSpPr/>
          <p:nvPr/>
        </p:nvSpPr>
        <p:spPr>
          <a:xfrm>
            <a:off x="5087889" y="254525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8" name="מלבן 12">
            <a:extLst>
              <a:ext uri="{FF2B5EF4-FFF2-40B4-BE49-F238E27FC236}">
                <a16:creationId xmlns:a16="http://schemas.microsoft.com/office/drawing/2014/main" id="{9AE28731-C112-8224-49C2-A25E0409C773}"/>
              </a:ext>
            </a:extLst>
          </p:cNvPr>
          <p:cNvSpPr/>
          <p:nvPr/>
        </p:nvSpPr>
        <p:spPr>
          <a:xfrm>
            <a:off x="5087889" y="295053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9" name="מלבן 14">
            <a:extLst>
              <a:ext uri="{FF2B5EF4-FFF2-40B4-BE49-F238E27FC236}">
                <a16:creationId xmlns:a16="http://schemas.microsoft.com/office/drawing/2014/main" id="{E2A87A8F-5582-28DC-E326-86CB283786CE}"/>
              </a:ext>
            </a:extLst>
          </p:cNvPr>
          <p:cNvSpPr/>
          <p:nvPr/>
        </p:nvSpPr>
        <p:spPr>
          <a:xfrm>
            <a:off x="5087889" y="336293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1" name="מלבן 16">
            <a:extLst>
              <a:ext uri="{FF2B5EF4-FFF2-40B4-BE49-F238E27FC236}">
                <a16:creationId xmlns:a16="http://schemas.microsoft.com/office/drawing/2014/main" id="{7F2A9DBF-865F-101A-5249-042497EFAEAE}"/>
              </a:ext>
            </a:extLst>
          </p:cNvPr>
          <p:cNvSpPr/>
          <p:nvPr/>
        </p:nvSpPr>
        <p:spPr>
          <a:xfrm>
            <a:off x="5087889" y="377533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2" name="מלבן 18">
            <a:extLst>
              <a:ext uri="{FF2B5EF4-FFF2-40B4-BE49-F238E27FC236}">
                <a16:creationId xmlns:a16="http://schemas.microsoft.com/office/drawing/2014/main" id="{41A945B0-435F-810B-43E8-F3E3BF20A9FC}"/>
              </a:ext>
            </a:extLst>
          </p:cNvPr>
          <p:cNvSpPr/>
          <p:nvPr/>
        </p:nvSpPr>
        <p:spPr>
          <a:xfrm>
            <a:off x="5087889" y="418061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3" name="מלבן 20">
            <a:extLst>
              <a:ext uri="{FF2B5EF4-FFF2-40B4-BE49-F238E27FC236}">
                <a16:creationId xmlns:a16="http://schemas.microsoft.com/office/drawing/2014/main" id="{78DAC60E-3419-F748-E7D4-E05279FEFCDC}"/>
              </a:ext>
            </a:extLst>
          </p:cNvPr>
          <p:cNvSpPr/>
          <p:nvPr/>
        </p:nvSpPr>
        <p:spPr>
          <a:xfrm>
            <a:off x="5087889" y="4594909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4" name="מלבן 21">
            <a:extLst>
              <a:ext uri="{FF2B5EF4-FFF2-40B4-BE49-F238E27FC236}">
                <a16:creationId xmlns:a16="http://schemas.microsoft.com/office/drawing/2014/main" id="{9F694D10-E940-58BB-6A84-E92C5F914D57}"/>
              </a:ext>
            </a:extLst>
          </p:cNvPr>
          <p:cNvSpPr/>
          <p:nvPr/>
        </p:nvSpPr>
        <p:spPr>
          <a:xfrm>
            <a:off x="5087889" y="4991762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5" name="מלבן 24">
            <a:extLst>
              <a:ext uri="{FF2B5EF4-FFF2-40B4-BE49-F238E27FC236}">
                <a16:creationId xmlns:a16="http://schemas.microsoft.com/office/drawing/2014/main" id="{E24E49AE-496A-F478-1FF5-38C8472D874E}"/>
              </a:ext>
            </a:extLst>
          </p:cNvPr>
          <p:cNvSpPr/>
          <p:nvPr/>
        </p:nvSpPr>
        <p:spPr>
          <a:xfrm>
            <a:off x="5087889" y="540929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6" name="מלבן 25">
            <a:extLst>
              <a:ext uri="{FF2B5EF4-FFF2-40B4-BE49-F238E27FC236}">
                <a16:creationId xmlns:a16="http://schemas.microsoft.com/office/drawing/2014/main" id="{66F90337-1357-186D-BF55-011A962A0A4F}"/>
              </a:ext>
            </a:extLst>
          </p:cNvPr>
          <p:cNvSpPr/>
          <p:nvPr/>
        </p:nvSpPr>
        <p:spPr>
          <a:xfrm>
            <a:off x="5087889" y="5826830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7" name="מלבן 26">
            <a:extLst>
              <a:ext uri="{FF2B5EF4-FFF2-40B4-BE49-F238E27FC236}">
                <a16:creationId xmlns:a16="http://schemas.microsoft.com/office/drawing/2014/main" id="{F51754C7-02C1-117E-798B-35AF6CE56837}"/>
              </a:ext>
            </a:extLst>
          </p:cNvPr>
          <p:cNvSpPr/>
          <p:nvPr/>
        </p:nvSpPr>
        <p:spPr>
          <a:xfrm>
            <a:off x="5087889" y="6244364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9D7E27-FBD2-C3B1-75F7-54A60A925CCB}"/>
              </a:ext>
            </a:extLst>
          </p:cNvPr>
          <p:cNvSpPr txBox="1"/>
          <p:nvPr/>
        </p:nvSpPr>
        <p:spPr>
          <a:xfrm>
            <a:off x="4655840" y="20608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0</a:t>
            </a:r>
            <a:endParaRPr lang="he-IL" sz="2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B3891E-69B3-C39D-F2A4-18A99BEC7430}"/>
              </a:ext>
            </a:extLst>
          </p:cNvPr>
          <p:cNvSpPr txBox="1"/>
          <p:nvPr/>
        </p:nvSpPr>
        <p:spPr>
          <a:xfrm>
            <a:off x="4655840" y="249289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</a:t>
            </a:r>
            <a:endParaRPr lang="he-IL" sz="2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43511C-E80B-60A4-C7E8-6B407FB2CDF4}"/>
              </a:ext>
            </a:extLst>
          </p:cNvPr>
          <p:cNvSpPr txBox="1"/>
          <p:nvPr/>
        </p:nvSpPr>
        <p:spPr>
          <a:xfrm>
            <a:off x="4655840" y="2924944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2</a:t>
            </a:r>
            <a:endParaRPr lang="he-IL" sz="2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4A8E4A-2D6E-FE27-9093-F0E06D79C851}"/>
              </a:ext>
            </a:extLst>
          </p:cNvPr>
          <p:cNvSpPr txBox="1"/>
          <p:nvPr/>
        </p:nvSpPr>
        <p:spPr>
          <a:xfrm>
            <a:off x="4655840" y="331198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3</a:t>
            </a:r>
            <a:endParaRPr lang="he-IL" sz="2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21660B-759B-2E22-382C-81CDDF03ACF7}"/>
              </a:ext>
            </a:extLst>
          </p:cNvPr>
          <p:cNvSpPr txBox="1"/>
          <p:nvPr/>
        </p:nvSpPr>
        <p:spPr>
          <a:xfrm>
            <a:off x="4655840" y="3717032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4</a:t>
            </a:r>
            <a:endParaRPr lang="he-IL" sz="2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6C1EF2-7917-7AFA-2AF4-0DCCEB863179}"/>
              </a:ext>
            </a:extLst>
          </p:cNvPr>
          <p:cNvSpPr txBox="1"/>
          <p:nvPr/>
        </p:nvSpPr>
        <p:spPr>
          <a:xfrm>
            <a:off x="4655840" y="413254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5</a:t>
            </a:r>
            <a:endParaRPr lang="he-IL" sz="25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464436-4F95-5984-0040-EE80028B2BF0}"/>
              </a:ext>
            </a:extLst>
          </p:cNvPr>
          <p:cNvSpPr txBox="1"/>
          <p:nvPr/>
        </p:nvSpPr>
        <p:spPr>
          <a:xfrm>
            <a:off x="4655840" y="45381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6</a:t>
            </a:r>
            <a:endParaRPr lang="he-IL" sz="2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D72729-6E11-5D81-1927-70CE780235B0}"/>
              </a:ext>
            </a:extLst>
          </p:cNvPr>
          <p:cNvSpPr txBox="1"/>
          <p:nvPr/>
        </p:nvSpPr>
        <p:spPr>
          <a:xfrm>
            <a:off x="4655840" y="496817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7</a:t>
            </a:r>
            <a:endParaRPr lang="he-IL" sz="25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8BF3E-8048-90EC-A7EF-375EC8A06C0B}"/>
              </a:ext>
            </a:extLst>
          </p:cNvPr>
          <p:cNvSpPr txBox="1"/>
          <p:nvPr/>
        </p:nvSpPr>
        <p:spPr>
          <a:xfrm>
            <a:off x="4655840" y="537321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8</a:t>
            </a:r>
            <a:endParaRPr lang="he-IL" sz="25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38DA66-CF1E-E543-6D69-2612924AE213}"/>
              </a:ext>
            </a:extLst>
          </p:cNvPr>
          <p:cNvSpPr txBox="1"/>
          <p:nvPr/>
        </p:nvSpPr>
        <p:spPr>
          <a:xfrm>
            <a:off x="4655840" y="580582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9</a:t>
            </a:r>
            <a:endParaRPr lang="he-IL" sz="2500"/>
          </a:p>
        </p:txBody>
      </p:sp>
      <p:sp>
        <p:nvSpPr>
          <p:cNvPr id="28" name="מלבן 41">
            <a:extLst>
              <a:ext uri="{FF2B5EF4-FFF2-40B4-BE49-F238E27FC236}">
                <a16:creationId xmlns:a16="http://schemas.microsoft.com/office/drawing/2014/main" id="{E7082078-876B-7F7E-345C-59071BCF8B74}"/>
              </a:ext>
            </a:extLst>
          </p:cNvPr>
          <p:cNvSpPr/>
          <p:nvPr/>
        </p:nvSpPr>
        <p:spPr>
          <a:xfrm>
            <a:off x="7153963" y="213285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מלבן 42">
            <a:extLst>
              <a:ext uri="{FF2B5EF4-FFF2-40B4-BE49-F238E27FC236}">
                <a16:creationId xmlns:a16="http://schemas.microsoft.com/office/drawing/2014/main" id="{06EBC365-6169-3900-7976-0DBBD10B569A}"/>
              </a:ext>
            </a:extLst>
          </p:cNvPr>
          <p:cNvSpPr/>
          <p:nvPr/>
        </p:nvSpPr>
        <p:spPr>
          <a:xfrm>
            <a:off x="6672065" y="213285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22</a:t>
            </a:r>
            <a:endParaRPr lang="he-IL" sz="230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53" name="מחבר חץ ישר 43">
            <a:extLst>
              <a:ext uri="{FF2B5EF4-FFF2-40B4-BE49-F238E27FC236}">
                <a16:creationId xmlns:a16="http://schemas.microsoft.com/office/drawing/2014/main" id="{CEDE44B7-4258-5AD8-53B3-AAB41EFC6D2E}"/>
              </a:ext>
            </a:extLst>
          </p:cNvPr>
          <p:cNvCxnSpPr>
            <a:endCxn id="29" idx="1"/>
          </p:cNvCxnSpPr>
          <p:nvPr/>
        </p:nvCxnSpPr>
        <p:spPr>
          <a:xfrm>
            <a:off x="5569788" y="2312876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8044540-9412-B3F1-38B9-25823747C9D3}"/>
              </a:ext>
            </a:extLst>
          </p:cNvPr>
          <p:cNvSpPr txBox="1"/>
          <p:nvPr/>
        </p:nvSpPr>
        <p:spPr>
          <a:xfrm>
            <a:off x="4444409" y="6192306"/>
            <a:ext cx="571471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10</a:t>
            </a:r>
            <a:endParaRPr lang="he-IL" sz="2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B7416-0A64-BBA4-F327-7BB5BED58921}"/>
              </a:ext>
            </a:extLst>
          </p:cNvPr>
          <p:cNvSpPr txBox="1"/>
          <p:nvPr/>
        </p:nvSpPr>
        <p:spPr>
          <a:xfrm>
            <a:off x="1974233" y="3933056"/>
            <a:ext cx="2088232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500"/>
              <a:t>h(1)=1</a:t>
            </a:r>
            <a:endParaRPr lang="he-IL" sz="2500"/>
          </a:p>
        </p:txBody>
      </p:sp>
      <p:sp>
        <p:nvSpPr>
          <p:cNvPr id="10" name="מלבן 41">
            <a:extLst>
              <a:ext uri="{FF2B5EF4-FFF2-40B4-BE49-F238E27FC236}">
                <a16:creationId xmlns:a16="http://schemas.microsoft.com/office/drawing/2014/main" id="{04C4A02C-8FDE-CBFB-7018-66DE1E9E3F3A}"/>
              </a:ext>
            </a:extLst>
          </p:cNvPr>
          <p:cNvSpPr/>
          <p:nvPr/>
        </p:nvSpPr>
        <p:spPr>
          <a:xfrm>
            <a:off x="7165640" y="2570192"/>
            <a:ext cx="481900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" name="מלבן 42">
            <a:extLst>
              <a:ext uri="{FF2B5EF4-FFF2-40B4-BE49-F238E27FC236}">
                <a16:creationId xmlns:a16="http://schemas.microsoft.com/office/drawing/2014/main" id="{EE38A168-EAC6-8801-E873-3896555AE906}"/>
              </a:ext>
            </a:extLst>
          </p:cNvPr>
          <p:cNvSpPr/>
          <p:nvPr/>
        </p:nvSpPr>
        <p:spPr>
          <a:xfrm>
            <a:off x="6683742" y="2570192"/>
            <a:ext cx="481899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1</a:t>
            </a:r>
            <a:endParaRPr lang="he-IL" sz="230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31" name="מחבר חץ ישר 43">
            <a:extLst>
              <a:ext uri="{FF2B5EF4-FFF2-40B4-BE49-F238E27FC236}">
                <a16:creationId xmlns:a16="http://schemas.microsoft.com/office/drawing/2014/main" id="{E2444203-B8CD-0E9A-3BB6-04A6F6576548}"/>
              </a:ext>
            </a:extLst>
          </p:cNvPr>
          <p:cNvCxnSpPr>
            <a:endCxn id="30" idx="1"/>
          </p:cNvCxnSpPr>
          <p:nvPr/>
        </p:nvCxnSpPr>
        <p:spPr>
          <a:xfrm>
            <a:off x="5581465" y="2740311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EF423931-E386-1F3D-69A7-AE70387129BE}"/>
              </a:ext>
            </a:extLst>
          </p:cNvPr>
          <p:cNvSpPr txBox="1">
            <a:spLocks/>
          </p:cNvSpPr>
          <p:nvPr/>
        </p:nvSpPr>
        <p:spPr>
          <a:xfrm>
            <a:off x="190677" y="695978"/>
            <a:ext cx="11705761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274320">
              <a:buSzPct val="95000"/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theo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tạo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chuỗi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5" name="מציין מיקום תוכן 2">
            <a:extLst>
              <a:ext uri="{FF2B5EF4-FFF2-40B4-BE49-F238E27FC236}">
                <a16:creationId xmlns:a16="http://schemas.microsoft.com/office/drawing/2014/main" id="{DB412FDD-2F50-A2C0-2D85-1A63F8F33562}"/>
              </a:ext>
            </a:extLst>
          </p:cNvPr>
          <p:cNvSpPr txBox="1">
            <a:spLocks/>
          </p:cNvSpPr>
          <p:nvPr/>
        </p:nvSpPr>
        <p:spPr>
          <a:xfrm>
            <a:off x="1738080" y="1432887"/>
            <a:ext cx="8229600" cy="532656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600">
                <a:solidFill>
                  <a:srgbClr val="002060"/>
                </a:solidFill>
              </a:rPr>
              <a:t>22</a:t>
            </a:r>
            <a:r>
              <a:rPr lang="en-US" sz="2600"/>
              <a:t>, </a:t>
            </a:r>
            <a:r>
              <a:rPr lang="en-US" sz="2600" b="1">
                <a:solidFill>
                  <a:srgbClr val="FF0000"/>
                </a:solidFill>
              </a:rPr>
              <a:t>1</a:t>
            </a:r>
            <a:r>
              <a:rPr lang="en-US" sz="2600"/>
              <a:t>, 13, 11, 24, 33, 18, 42, 31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432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593">
        <p:fade/>
      </p:transition>
    </mc:Choice>
    <mc:Fallback xmlns="">
      <p:transition spd="med" advTm="34593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22</a:t>
            </a:fld>
            <a:endParaRPr lang="vi-V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2</a:t>
            </a:r>
            <a:r>
              <a:rPr lang="vi-VN" dirty="0">
                <a:cs typeface="Arial" panose="020B0604020202020204" pitchFamily="34" charset="0"/>
              </a:rPr>
              <a:t>. </a:t>
            </a:r>
            <a:r>
              <a:rPr lang="en-US" dirty="0">
                <a:cs typeface="Arial" panose="020B0604020202020204" pitchFamily="34" charset="0"/>
              </a:rPr>
              <a:t>XUNG ĐỘT VÀ GIẢI QUYẾT XUNG ĐỘT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89AE9C-B2A9-2613-7394-EF11B5E870FF}"/>
              </a:ext>
            </a:extLst>
          </p:cNvPr>
          <p:cNvSpPr txBox="1"/>
          <p:nvPr/>
        </p:nvSpPr>
        <p:spPr>
          <a:xfrm>
            <a:off x="1847528" y="2052138"/>
            <a:ext cx="2664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/>
              <a:t>Chaining</a:t>
            </a:r>
            <a:endParaRPr lang="he-IL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B2C7F1A-0137-7F97-3420-9C2474A978C2}"/>
                  </a:ext>
                </a:extLst>
              </p:cNvPr>
              <p:cNvSpPr txBox="1"/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>
                          <a:latin typeface="Cambria Math"/>
                        </a:rPr>
                        <m:t>h</m:t>
                      </m:r>
                      <m:r>
                        <a:rPr lang="en-US" sz="2500" i="1" dirty="0">
                          <a:latin typeface="Cambria Math"/>
                        </a:rPr>
                        <m:t>(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)=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𝑚𝑜𝑑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11</m:t>
                      </m:r>
                    </m:oMath>
                  </m:oMathPara>
                </a14:m>
                <a:endParaRPr lang="he-IL" sz="25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B2C7F1A-0137-7F97-3420-9C2474A97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לבן 8">
            <a:extLst>
              <a:ext uri="{FF2B5EF4-FFF2-40B4-BE49-F238E27FC236}">
                <a16:creationId xmlns:a16="http://schemas.microsoft.com/office/drawing/2014/main" id="{44A00D9D-18BF-E847-195F-E2CFBD6C5234}"/>
              </a:ext>
            </a:extLst>
          </p:cNvPr>
          <p:cNvSpPr/>
          <p:nvPr/>
        </p:nvSpPr>
        <p:spPr>
          <a:xfrm>
            <a:off x="5087889" y="213285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מלבן 10">
            <a:extLst>
              <a:ext uri="{FF2B5EF4-FFF2-40B4-BE49-F238E27FC236}">
                <a16:creationId xmlns:a16="http://schemas.microsoft.com/office/drawing/2014/main" id="{9F5149BC-E5EE-B5C6-C3F3-D1EADD7B64EB}"/>
              </a:ext>
            </a:extLst>
          </p:cNvPr>
          <p:cNvSpPr/>
          <p:nvPr/>
        </p:nvSpPr>
        <p:spPr>
          <a:xfrm>
            <a:off x="5087889" y="254525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8" name="מלבן 12">
            <a:extLst>
              <a:ext uri="{FF2B5EF4-FFF2-40B4-BE49-F238E27FC236}">
                <a16:creationId xmlns:a16="http://schemas.microsoft.com/office/drawing/2014/main" id="{9AE28731-C112-8224-49C2-A25E0409C773}"/>
              </a:ext>
            </a:extLst>
          </p:cNvPr>
          <p:cNvSpPr/>
          <p:nvPr/>
        </p:nvSpPr>
        <p:spPr>
          <a:xfrm>
            <a:off x="5087889" y="295053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9" name="מלבן 14">
            <a:extLst>
              <a:ext uri="{FF2B5EF4-FFF2-40B4-BE49-F238E27FC236}">
                <a16:creationId xmlns:a16="http://schemas.microsoft.com/office/drawing/2014/main" id="{E2A87A8F-5582-28DC-E326-86CB283786CE}"/>
              </a:ext>
            </a:extLst>
          </p:cNvPr>
          <p:cNvSpPr/>
          <p:nvPr/>
        </p:nvSpPr>
        <p:spPr>
          <a:xfrm>
            <a:off x="5087889" y="336293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1" name="מלבן 16">
            <a:extLst>
              <a:ext uri="{FF2B5EF4-FFF2-40B4-BE49-F238E27FC236}">
                <a16:creationId xmlns:a16="http://schemas.microsoft.com/office/drawing/2014/main" id="{7F2A9DBF-865F-101A-5249-042497EFAEAE}"/>
              </a:ext>
            </a:extLst>
          </p:cNvPr>
          <p:cNvSpPr/>
          <p:nvPr/>
        </p:nvSpPr>
        <p:spPr>
          <a:xfrm>
            <a:off x="5087889" y="377533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2" name="מלבן 18">
            <a:extLst>
              <a:ext uri="{FF2B5EF4-FFF2-40B4-BE49-F238E27FC236}">
                <a16:creationId xmlns:a16="http://schemas.microsoft.com/office/drawing/2014/main" id="{41A945B0-435F-810B-43E8-F3E3BF20A9FC}"/>
              </a:ext>
            </a:extLst>
          </p:cNvPr>
          <p:cNvSpPr/>
          <p:nvPr/>
        </p:nvSpPr>
        <p:spPr>
          <a:xfrm>
            <a:off x="5087889" y="418061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3" name="מלבן 20">
            <a:extLst>
              <a:ext uri="{FF2B5EF4-FFF2-40B4-BE49-F238E27FC236}">
                <a16:creationId xmlns:a16="http://schemas.microsoft.com/office/drawing/2014/main" id="{78DAC60E-3419-F748-E7D4-E05279FEFCDC}"/>
              </a:ext>
            </a:extLst>
          </p:cNvPr>
          <p:cNvSpPr/>
          <p:nvPr/>
        </p:nvSpPr>
        <p:spPr>
          <a:xfrm>
            <a:off x="5087889" y="4594909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4" name="מלבן 21">
            <a:extLst>
              <a:ext uri="{FF2B5EF4-FFF2-40B4-BE49-F238E27FC236}">
                <a16:creationId xmlns:a16="http://schemas.microsoft.com/office/drawing/2014/main" id="{9F694D10-E940-58BB-6A84-E92C5F914D57}"/>
              </a:ext>
            </a:extLst>
          </p:cNvPr>
          <p:cNvSpPr/>
          <p:nvPr/>
        </p:nvSpPr>
        <p:spPr>
          <a:xfrm>
            <a:off x="5087889" y="4991762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5" name="מלבן 24">
            <a:extLst>
              <a:ext uri="{FF2B5EF4-FFF2-40B4-BE49-F238E27FC236}">
                <a16:creationId xmlns:a16="http://schemas.microsoft.com/office/drawing/2014/main" id="{E24E49AE-496A-F478-1FF5-38C8472D874E}"/>
              </a:ext>
            </a:extLst>
          </p:cNvPr>
          <p:cNvSpPr/>
          <p:nvPr/>
        </p:nvSpPr>
        <p:spPr>
          <a:xfrm>
            <a:off x="5087889" y="540929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6" name="מלבן 25">
            <a:extLst>
              <a:ext uri="{FF2B5EF4-FFF2-40B4-BE49-F238E27FC236}">
                <a16:creationId xmlns:a16="http://schemas.microsoft.com/office/drawing/2014/main" id="{66F90337-1357-186D-BF55-011A962A0A4F}"/>
              </a:ext>
            </a:extLst>
          </p:cNvPr>
          <p:cNvSpPr/>
          <p:nvPr/>
        </p:nvSpPr>
        <p:spPr>
          <a:xfrm>
            <a:off x="5087889" y="5826830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7" name="מלבן 26">
            <a:extLst>
              <a:ext uri="{FF2B5EF4-FFF2-40B4-BE49-F238E27FC236}">
                <a16:creationId xmlns:a16="http://schemas.microsoft.com/office/drawing/2014/main" id="{F51754C7-02C1-117E-798B-35AF6CE56837}"/>
              </a:ext>
            </a:extLst>
          </p:cNvPr>
          <p:cNvSpPr/>
          <p:nvPr/>
        </p:nvSpPr>
        <p:spPr>
          <a:xfrm>
            <a:off x="5087889" y="6244364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9D7E27-FBD2-C3B1-75F7-54A60A925CCB}"/>
              </a:ext>
            </a:extLst>
          </p:cNvPr>
          <p:cNvSpPr txBox="1"/>
          <p:nvPr/>
        </p:nvSpPr>
        <p:spPr>
          <a:xfrm>
            <a:off x="4655840" y="20608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0</a:t>
            </a:r>
            <a:endParaRPr lang="he-IL" sz="2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B3891E-69B3-C39D-F2A4-18A99BEC7430}"/>
              </a:ext>
            </a:extLst>
          </p:cNvPr>
          <p:cNvSpPr txBox="1"/>
          <p:nvPr/>
        </p:nvSpPr>
        <p:spPr>
          <a:xfrm>
            <a:off x="4655840" y="249289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</a:t>
            </a:r>
            <a:endParaRPr lang="he-IL" sz="2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43511C-E80B-60A4-C7E8-6B407FB2CDF4}"/>
              </a:ext>
            </a:extLst>
          </p:cNvPr>
          <p:cNvSpPr txBox="1"/>
          <p:nvPr/>
        </p:nvSpPr>
        <p:spPr>
          <a:xfrm>
            <a:off x="4655840" y="2924944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2</a:t>
            </a:r>
            <a:endParaRPr lang="he-IL" sz="2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4A8E4A-2D6E-FE27-9093-F0E06D79C851}"/>
              </a:ext>
            </a:extLst>
          </p:cNvPr>
          <p:cNvSpPr txBox="1"/>
          <p:nvPr/>
        </p:nvSpPr>
        <p:spPr>
          <a:xfrm>
            <a:off x="4655840" y="331198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3</a:t>
            </a:r>
            <a:endParaRPr lang="he-IL" sz="2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21660B-759B-2E22-382C-81CDDF03ACF7}"/>
              </a:ext>
            </a:extLst>
          </p:cNvPr>
          <p:cNvSpPr txBox="1"/>
          <p:nvPr/>
        </p:nvSpPr>
        <p:spPr>
          <a:xfrm>
            <a:off x="4655840" y="3717032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4</a:t>
            </a:r>
            <a:endParaRPr lang="he-IL" sz="2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6C1EF2-7917-7AFA-2AF4-0DCCEB863179}"/>
              </a:ext>
            </a:extLst>
          </p:cNvPr>
          <p:cNvSpPr txBox="1"/>
          <p:nvPr/>
        </p:nvSpPr>
        <p:spPr>
          <a:xfrm>
            <a:off x="4655840" y="413254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5</a:t>
            </a:r>
            <a:endParaRPr lang="he-IL" sz="25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464436-4F95-5984-0040-EE80028B2BF0}"/>
              </a:ext>
            </a:extLst>
          </p:cNvPr>
          <p:cNvSpPr txBox="1"/>
          <p:nvPr/>
        </p:nvSpPr>
        <p:spPr>
          <a:xfrm>
            <a:off x="4655840" y="45381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6</a:t>
            </a:r>
            <a:endParaRPr lang="he-IL" sz="2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D72729-6E11-5D81-1927-70CE780235B0}"/>
              </a:ext>
            </a:extLst>
          </p:cNvPr>
          <p:cNvSpPr txBox="1"/>
          <p:nvPr/>
        </p:nvSpPr>
        <p:spPr>
          <a:xfrm>
            <a:off x="4655840" y="496817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7</a:t>
            </a:r>
            <a:endParaRPr lang="he-IL" sz="25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8BF3E-8048-90EC-A7EF-375EC8A06C0B}"/>
              </a:ext>
            </a:extLst>
          </p:cNvPr>
          <p:cNvSpPr txBox="1"/>
          <p:nvPr/>
        </p:nvSpPr>
        <p:spPr>
          <a:xfrm>
            <a:off x="4655840" y="537321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8</a:t>
            </a:r>
            <a:endParaRPr lang="he-IL" sz="25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38DA66-CF1E-E543-6D69-2612924AE213}"/>
              </a:ext>
            </a:extLst>
          </p:cNvPr>
          <p:cNvSpPr txBox="1"/>
          <p:nvPr/>
        </p:nvSpPr>
        <p:spPr>
          <a:xfrm>
            <a:off x="4655840" y="580582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9</a:t>
            </a:r>
            <a:endParaRPr lang="he-IL" sz="2500"/>
          </a:p>
        </p:txBody>
      </p:sp>
      <p:sp>
        <p:nvSpPr>
          <p:cNvPr id="28" name="מלבן 41">
            <a:extLst>
              <a:ext uri="{FF2B5EF4-FFF2-40B4-BE49-F238E27FC236}">
                <a16:creationId xmlns:a16="http://schemas.microsoft.com/office/drawing/2014/main" id="{E7082078-876B-7F7E-345C-59071BCF8B74}"/>
              </a:ext>
            </a:extLst>
          </p:cNvPr>
          <p:cNvSpPr/>
          <p:nvPr/>
        </p:nvSpPr>
        <p:spPr>
          <a:xfrm>
            <a:off x="7153963" y="213285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מלבן 42">
            <a:extLst>
              <a:ext uri="{FF2B5EF4-FFF2-40B4-BE49-F238E27FC236}">
                <a16:creationId xmlns:a16="http://schemas.microsoft.com/office/drawing/2014/main" id="{06EBC365-6169-3900-7976-0DBBD10B569A}"/>
              </a:ext>
            </a:extLst>
          </p:cNvPr>
          <p:cNvSpPr/>
          <p:nvPr/>
        </p:nvSpPr>
        <p:spPr>
          <a:xfrm>
            <a:off x="6672065" y="213285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22</a:t>
            </a:r>
            <a:endParaRPr lang="he-IL" sz="230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53" name="מחבר חץ ישר 43">
            <a:extLst>
              <a:ext uri="{FF2B5EF4-FFF2-40B4-BE49-F238E27FC236}">
                <a16:creationId xmlns:a16="http://schemas.microsoft.com/office/drawing/2014/main" id="{CEDE44B7-4258-5AD8-53B3-AAB41EFC6D2E}"/>
              </a:ext>
            </a:extLst>
          </p:cNvPr>
          <p:cNvCxnSpPr>
            <a:endCxn id="29" idx="1"/>
          </p:cNvCxnSpPr>
          <p:nvPr/>
        </p:nvCxnSpPr>
        <p:spPr>
          <a:xfrm>
            <a:off x="5569788" y="2312876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8044540-9412-B3F1-38B9-25823747C9D3}"/>
              </a:ext>
            </a:extLst>
          </p:cNvPr>
          <p:cNvSpPr txBox="1"/>
          <p:nvPr/>
        </p:nvSpPr>
        <p:spPr>
          <a:xfrm>
            <a:off x="4444409" y="6192306"/>
            <a:ext cx="571471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10</a:t>
            </a:r>
            <a:endParaRPr lang="he-IL" sz="2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B7416-0A64-BBA4-F327-7BB5BED58921}"/>
              </a:ext>
            </a:extLst>
          </p:cNvPr>
          <p:cNvSpPr txBox="1"/>
          <p:nvPr/>
        </p:nvSpPr>
        <p:spPr>
          <a:xfrm>
            <a:off x="1975104" y="3933056"/>
            <a:ext cx="2088232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500"/>
              <a:t>h(13)=2</a:t>
            </a:r>
            <a:endParaRPr lang="he-IL" sz="2500"/>
          </a:p>
        </p:txBody>
      </p:sp>
      <p:sp>
        <p:nvSpPr>
          <p:cNvPr id="10" name="מלבן 41">
            <a:extLst>
              <a:ext uri="{FF2B5EF4-FFF2-40B4-BE49-F238E27FC236}">
                <a16:creationId xmlns:a16="http://schemas.microsoft.com/office/drawing/2014/main" id="{04C4A02C-8FDE-CBFB-7018-66DE1E9E3F3A}"/>
              </a:ext>
            </a:extLst>
          </p:cNvPr>
          <p:cNvSpPr/>
          <p:nvPr/>
        </p:nvSpPr>
        <p:spPr>
          <a:xfrm>
            <a:off x="7165640" y="2570192"/>
            <a:ext cx="481900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" name="מלבן 42">
            <a:extLst>
              <a:ext uri="{FF2B5EF4-FFF2-40B4-BE49-F238E27FC236}">
                <a16:creationId xmlns:a16="http://schemas.microsoft.com/office/drawing/2014/main" id="{EE38A168-EAC6-8801-E873-3896555AE906}"/>
              </a:ext>
            </a:extLst>
          </p:cNvPr>
          <p:cNvSpPr/>
          <p:nvPr/>
        </p:nvSpPr>
        <p:spPr>
          <a:xfrm>
            <a:off x="6683742" y="2570192"/>
            <a:ext cx="481899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1</a:t>
            </a:r>
            <a:endParaRPr lang="he-IL" sz="230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31" name="מחבר חץ ישר 43">
            <a:extLst>
              <a:ext uri="{FF2B5EF4-FFF2-40B4-BE49-F238E27FC236}">
                <a16:creationId xmlns:a16="http://schemas.microsoft.com/office/drawing/2014/main" id="{E2444203-B8CD-0E9A-3BB6-04A6F6576548}"/>
              </a:ext>
            </a:extLst>
          </p:cNvPr>
          <p:cNvCxnSpPr>
            <a:endCxn id="30" idx="1"/>
          </p:cNvCxnSpPr>
          <p:nvPr/>
        </p:nvCxnSpPr>
        <p:spPr>
          <a:xfrm>
            <a:off x="5581465" y="2740311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8E56F976-5813-945F-44AD-F662E409F4BF}"/>
              </a:ext>
            </a:extLst>
          </p:cNvPr>
          <p:cNvSpPr txBox="1">
            <a:spLocks/>
          </p:cNvSpPr>
          <p:nvPr/>
        </p:nvSpPr>
        <p:spPr>
          <a:xfrm>
            <a:off x="190677" y="695978"/>
            <a:ext cx="11705761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274320">
              <a:buSzPct val="95000"/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theo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tạo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chuỗi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5" name="מציין מיקום תוכן 2">
            <a:extLst>
              <a:ext uri="{FF2B5EF4-FFF2-40B4-BE49-F238E27FC236}">
                <a16:creationId xmlns:a16="http://schemas.microsoft.com/office/drawing/2014/main" id="{D026DC02-AE73-4F2C-43ED-001F5F5CBFD8}"/>
              </a:ext>
            </a:extLst>
          </p:cNvPr>
          <p:cNvSpPr txBox="1">
            <a:spLocks/>
          </p:cNvSpPr>
          <p:nvPr/>
        </p:nvSpPr>
        <p:spPr>
          <a:xfrm>
            <a:off x="1738080" y="1432887"/>
            <a:ext cx="8229600" cy="532656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600">
                <a:solidFill>
                  <a:srgbClr val="002060"/>
                </a:solidFill>
              </a:rPr>
              <a:t>22</a:t>
            </a:r>
            <a:r>
              <a:rPr lang="en-US" sz="2600"/>
              <a:t>, </a:t>
            </a:r>
            <a:r>
              <a:rPr lang="en-US" sz="2600">
                <a:solidFill>
                  <a:srgbClr val="002060"/>
                </a:solidFill>
              </a:rPr>
              <a:t>1</a:t>
            </a:r>
            <a:r>
              <a:rPr lang="en-US" sz="2600"/>
              <a:t>, </a:t>
            </a:r>
            <a:r>
              <a:rPr lang="en-US" sz="2600" b="1">
                <a:solidFill>
                  <a:schemeClr val="accent4"/>
                </a:solidFill>
              </a:rPr>
              <a:t>13</a:t>
            </a:r>
            <a:r>
              <a:rPr lang="en-US" sz="2600"/>
              <a:t>, 11, 24, 33, 18, 42, 31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988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593">
        <p:fade/>
      </p:transition>
    </mc:Choice>
    <mc:Fallback xmlns="">
      <p:transition spd="med" advTm="34593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23</a:t>
            </a:fld>
            <a:endParaRPr lang="vi-V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2</a:t>
            </a:r>
            <a:r>
              <a:rPr lang="vi-VN" dirty="0">
                <a:cs typeface="Arial" panose="020B0604020202020204" pitchFamily="34" charset="0"/>
              </a:rPr>
              <a:t>. </a:t>
            </a:r>
            <a:r>
              <a:rPr lang="en-US" dirty="0">
                <a:cs typeface="Arial" panose="020B0604020202020204" pitchFamily="34" charset="0"/>
              </a:rPr>
              <a:t>XUNG ĐỘT VÀ GIẢI QUYẾT XUNG ĐỘT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89AE9C-B2A9-2613-7394-EF11B5E870FF}"/>
              </a:ext>
            </a:extLst>
          </p:cNvPr>
          <p:cNvSpPr txBox="1"/>
          <p:nvPr/>
        </p:nvSpPr>
        <p:spPr>
          <a:xfrm>
            <a:off x="1847528" y="2052138"/>
            <a:ext cx="2664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/>
              <a:t>Chaining</a:t>
            </a:r>
            <a:endParaRPr lang="he-IL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B2C7F1A-0137-7F97-3420-9C2474A978C2}"/>
                  </a:ext>
                </a:extLst>
              </p:cNvPr>
              <p:cNvSpPr txBox="1"/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>
                          <a:latin typeface="Cambria Math"/>
                        </a:rPr>
                        <m:t>h</m:t>
                      </m:r>
                      <m:r>
                        <a:rPr lang="en-US" sz="2500" i="1" dirty="0">
                          <a:latin typeface="Cambria Math"/>
                        </a:rPr>
                        <m:t>(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)=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𝑚𝑜𝑑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11</m:t>
                      </m:r>
                    </m:oMath>
                  </m:oMathPara>
                </a14:m>
                <a:endParaRPr lang="he-IL" sz="25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B2C7F1A-0137-7F97-3420-9C2474A97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לבן 8">
            <a:extLst>
              <a:ext uri="{FF2B5EF4-FFF2-40B4-BE49-F238E27FC236}">
                <a16:creationId xmlns:a16="http://schemas.microsoft.com/office/drawing/2014/main" id="{44A00D9D-18BF-E847-195F-E2CFBD6C5234}"/>
              </a:ext>
            </a:extLst>
          </p:cNvPr>
          <p:cNvSpPr/>
          <p:nvPr/>
        </p:nvSpPr>
        <p:spPr>
          <a:xfrm>
            <a:off x="5087889" y="213285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מלבן 10">
            <a:extLst>
              <a:ext uri="{FF2B5EF4-FFF2-40B4-BE49-F238E27FC236}">
                <a16:creationId xmlns:a16="http://schemas.microsoft.com/office/drawing/2014/main" id="{9F5149BC-E5EE-B5C6-C3F3-D1EADD7B64EB}"/>
              </a:ext>
            </a:extLst>
          </p:cNvPr>
          <p:cNvSpPr/>
          <p:nvPr/>
        </p:nvSpPr>
        <p:spPr>
          <a:xfrm>
            <a:off x="5087889" y="254525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8" name="מלבן 12">
            <a:extLst>
              <a:ext uri="{FF2B5EF4-FFF2-40B4-BE49-F238E27FC236}">
                <a16:creationId xmlns:a16="http://schemas.microsoft.com/office/drawing/2014/main" id="{9AE28731-C112-8224-49C2-A25E0409C773}"/>
              </a:ext>
            </a:extLst>
          </p:cNvPr>
          <p:cNvSpPr/>
          <p:nvPr/>
        </p:nvSpPr>
        <p:spPr>
          <a:xfrm>
            <a:off x="5087889" y="295053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9" name="מלבן 14">
            <a:extLst>
              <a:ext uri="{FF2B5EF4-FFF2-40B4-BE49-F238E27FC236}">
                <a16:creationId xmlns:a16="http://schemas.microsoft.com/office/drawing/2014/main" id="{E2A87A8F-5582-28DC-E326-86CB283786CE}"/>
              </a:ext>
            </a:extLst>
          </p:cNvPr>
          <p:cNvSpPr/>
          <p:nvPr/>
        </p:nvSpPr>
        <p:spPr>
          <a:xfrm>
            <a:off x="5087889" y="336293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1" name="מלבן 16">
            <a:extLst>
              <a:ext uri="{FF2B5EF4-FFF2-40B4-BE49-F238E27FC236}">
                <a16:creationId xmlns:a16="http://schemas.microsoft.com/office/drawing/2014/main" id="{7F2A9DBF-865F-101A-5249-042497EFAEAE}"/>
              </a:ext>
            </a:extLst>
          </p:cNvPr>
          <p:cNvSpPr/>
          <p:nvPr/>
        </p:nvSpPr>
        <p:spPr>
          <a:xfrm>
            <a:off x="5087889" y="377533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2" name="מלבן 18">
            <a:extLst>
              <a:ext uri="{FF2B5EF4-FFF2-40B4-BE49-F238E27FC236}">
                <a16:creationId xmlns:a16="http://schemas.microsoft.com/office/drawing/2014/main" id="{41A945B0-435F-810B-43E8-F3E3BF20A9FC}"/>
              </a:ext>
            </a:extLst>
          </p:cNvPr>
          <p:cNvSpPr/>
          <p:nvPr/>
        </p:nvSpPr>
        <p:spPr>
          <a:xfrm>
            <a:off x="5087889" y="418061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3" name="מלבן 20">
            <a:extLst>
              <a:ext uri="{FF2B5EF4-FFF2-40B4-BE49-F238E27FC236}">
                <a16:creationId xmlns:a16="http://schemas.microsoft.com/office/drawing/2014/main" id="{78DAC60E-3419-F748-E7D4-E05279FEFCDC}"/>
              </a:ext>
            </a:extLst>
          </p:cNvPr>
          <p:cNvSpPr/>
          <p:nvPr/>
        </p:nvSpPr>
        <p:spPr>
          <a:xfrm>
            <a:off x="5087889" y="4594909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4" name="מלבן 21">
            <a:extLst>
              <a:ext uri="{FF2B5EF4-FFF2-40B4-BE49-F238E27FC236}">
                <a16:creationId xmlns:a16="http://schemas.microsoft.com/office/drawing/2014/main" id="{9F694D10-E940-58BB-6A84-E92C5F914D57}"/>
              </a:ext>
            </a:extLst>
          </p:cNvPr>
          <p:cNvSpPr/>
          <p:nvPr/>
        </p:nvSpPr>
        <p:spPr>
          <a:xfrm>
            <a:off x="5087889" y="4991762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5" name="מלבן 24">
            <a:extLst>
              <a:ext uri="{FF2B5EF4-FFF2-40B4-BE49-F238E27FC236}">
                <a16:creationId xmlns:a16="http://schemas.microsoft.com/office/drawing/2014/main" id="{E24E49AE-496A-F478-1FF5-38C8472D874E}"/>
              </a:ext>
            </a:extLst>
          </p:cNvPr>
          <p:cNvSpPr/>
          <p:nvPr/>
        </p:nvSpPr>
        <p:spPr>
          <a:xfrm>
            <a:off x="5087889" y="540929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6" name="מלבן 25">
            <a:extLst>
              <a:ext uri="{FF2B5EF4-FFF2-40B4-BE49-F238E27FC236}">
                <a16:creationId xmlns:a16="http://schemas.microsoft.com/office/drawing/2014/main" id="{66F90337-1357-186D-BF55-011A962A0A4F}"/>
              </a:ext>
            </a:extLst>
          </p:cNvPr>
          <p:cNvSpPr/>
          <p:nvPr/>
        </p:nvSpPr>
        <p:spPr>
          <a:xfrm>
            <a:off x="5087889" y="5826830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7" name="מלבן 26">
            <a:extLst>
              <a:ext uri="{FF2B5EF4-FFF2-40B4-BE49-F238E27FC236}">
                <a16:creationId xmlns:a16="http://schemas.microsoft.com/office/drawing/2014/main" id="{F51754C7-02C1-117E-798B-35AF6CE56837}"/>
              </a:ext>
            </a:extLst>
          </p:cNvPr>
          <p:cNvSpPr/>
          <p:nvPr/>
        </p:nvSpPr>
        <p:spPr>
          <a:xfrm>
            <a:off x="5087889" y="6244364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9D7E27-FBD2-C3B1-75F7-54A60A925CCB}"/>
              </a:ext>
            </a:extLst>
          </p:cNvPr>
          <p:cNvSpPr txBox="1"/>
          <p:nvPr/>
        </p:nvSpPr>
        <p:spPr>
          <a:xfrm>
            <a:off x="4655840" y="20608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0</a:t>
            </a:r>
            <a:endParaRPr lang="he-IL" sz="2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B3891E-69B3-C39D-F2A4-18A99BEC7430}"/>
              </a:ext>
            </a:extLst>
          </p:cNvPr>
          <p:cNvSpPr txBox="1"/>
          <p:nvPr/>
        </p:nvSpPr>
        <p:spPr>
          <a:xfrm>
            <a:off x="4655840" y="249289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</a:t>
            </a:r>
            <a:endParaRPr lang="he-IL" sz="2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43511C-E80B-60A4-C7E8-6B407FB2CDF4}"/>
              </a:ext>
            </a:extLst>
          </p:cNvPr>
          <p:cNvSpPr txBox="1"/>
          <p:nvPr/>
        </p:nvSpPr>
        <p:spPr>
          <a:xfrm>
            <a:off x="4655840" y="2924944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2</a:t>
            </a:r>
            <a:endParaRPr lang="he-IL" sz="2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4A8E4A-2D6E-FE27-9093-F0E06D79C851}"/>
              </a:ext>
            </a:extLst>
          </p:cNvPr>
          <p:cNvSpPr txBox="1"/>
          <p:nvPr/>
        </p:nvSpPr>
        <p:spPr>
          <a:xfrm>
            <a:off x="4655840" y="331198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3</a:t>
            </a:r>
            <a:endParaRPr lang="he-IL" sz="2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21660B-759B-2E22-382C-81CDDF03ACF7}"/>
              </a:ext>
            </a:extLst>
          </p:cNvPr>
          <p:cNvSpPr txBox="1"/>
          <p:nvPr/>
        </p:nvSpPr>
        <p:spPr>
          <a:xfrm>
            <a:off x="4655840" y="3717032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4</a:t>
            </a:r>
            <a:endParaRPr lang="he-IL" sz="2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6C1EF2-7917-7AFA-2AF4-0DCCEB863179}"/>
              </a:ext>
            </a:extLst>
          </p:cNvPr>
          <p:cNvSpPr txBox="1"/>
          <p:nvPr/>
        </p:nvSpPr>
        <p:spPr>
          <a:xfrm>
            <a:off x="4655840" y="413254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5</a:t>
            </a:r>
            <a:endParaRPr lang="he-IL" sz="25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464436-4F95-5984-0040-EE80028B2BF0}"/>
              </a:ext>
            </a:extLst>
          </p:cNvPr>
          <p:cNvSpPr txBox="1"/>
          <p:nvPr/>
        </p:nvSpPr>
        <p:spPr>
          <a:xfrm>
            <a:off x="4655840" y="45381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6</a:t>
            </a:r>
            <a:endParaRPr lang="he-IL" sz="2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D72729-6E11-5D81-1927-70CE780235B0}"/>
              </a:ext>
            </a:extLst>
          </p:cNvPr>
          <p:cNvSpPr txBox="1"/>
          <p:nvPr/>
        </p:nvSpPr>
        <p:spPr>
          <a:xfrm>
            <a:off x="4655840" y="496817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7</a:t>
            </a:r>
            <a:endParaRPr lang="he-IL" sz="25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8BF3E-8048-90EC-A7EF-375EC8A06C0B}"/>
              </a:ext>
            </a:extLst>
          </p:cNvPr>
          <p:cNvSpPr txBox="1"/>
          <p:nvPr/>
        </p:nvSpPr>
        <p:spPr>
          <a:xfrm>
            <a:off x="4655840" y="537321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8</a:t>
            </a:r>
            <a:endParaRPr lang="he-IL" sz="25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38DA66-CF1E-E543-6D69-2612924AE213}"/>
              </a:ext>
            </a:extLst>
          </p:cNvPr>
          <p:cNvSpPr txBox="1"/>
          <p:nvPr/>
        </p:nvSpPr>
        <p:spPr>
          <a:xfrm>
            <a:off x="4655840" y="580582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9</a:t>
            </a:r>
            <a:endParaRPr lang="he-IL" sz="2500"/>
          </a:p>
        </p:txBody>
      </p:sp>
      <p:sp>
        <p:nvSpPr>
          <p:cNvPr id="28" name="מלבן 41">
            <a:extLst>
              <a:ext uri="{FF2B5EF4-FFF2-40B4-BE49-F238E27FC236}">
                <a16:creationId xmlns:a16="http://schemas.microsoft.com/office/drawing/2014/main" id="{E7082078-876B-7F7E-345C-59071BCF8B74}"/>
              </a:ext>
            </a:extLst>
          </p:cNvPr>
          <p:cNvSpPr/>
          <p:nvPr/>
        </p:nvSpPr>
        <p:spPr>
          <a:xfrm>
            <a:off x="7153963" y="213285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מלבן 42">
            <a:extLst>
              <a:ext uri="{FF2B5EF4-FFF2-40B4-BE49-F238E27FC236}">
                <a16:creationId xmlns:a16="http://schemas.microsoft.com/office/drawing/2014/main" id="{06EBC365-6169-3900-7976-0DBBD10B569A}"/>
              </a:ext>
            </a:extLst>
          </p:cNvPr>
          <p:cNvSpPr/>
          <p:nvPr/>
        </p:nvSpPr>
        <p:spPr>
          <a:xfrm>
            <a:off x="6672065" y="213285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22</a:t>
            </a:r>
            <a:endParaRPr lang="he-IL" sz="230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53" name="מחבר חץ ישר 43">
            <a:extLst>
              <a:ext uri="{FF2B5EF4-FFF2-40B4-BE49-F238E27FC236}">
                <a16:creationId xmlns:a16="http://schemas.microsoft.com/office/drawing/2014/main" id="{CEDE44B7-4258-5AD8-53B3-AAB41EFC6D2E}"/>
              </a:ext>
            </a:extLst>
          </p:cNvPr>
          <p:cNvCxnSpPr>
            <a:endCxn id="29" idx="1"/>
          </p:cNvCxnSpPr>
          <p:nvPr/>
        </p:nvCxnSpPr>
        <p:spPr>
          <a:xfrm>
            <a:off x="5569788" y="2312876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8044540-9412-B3F1-38B9-25823747C9D3}"/>
              </a:ext>
            </a:extLst>
          </p:cNvPr>
          <p:cNvSpPr txBox="1"/>
          <p:nvPr/>
        </p:nvSpPr>
        <p:spPr>
          <a:xfrm>
            <a:off x="4444409" y="6192306"/>
            <a:ext cx="571471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10</a:t>
            </a:r>
            <a:endParaRPr lang="he-IL" sz="2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B7416-0A64-BBA4-F327-7BB5BED58921}"/>
              </a:ext>
            </a:extLst>
          </p:cNvPr>
          <p:cNvSpPr txBox="1"/>
          <p:nvPr/>
        </p:nvSpPr>
        <p:spPr>
          <a:xfrm>
            <a:off x="1975104" y="3933056"/>
            <a:ext cx="2088232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500"/>
              <a:t>h(13)=2</a:t>
            </a:r>
            <a:endParaRPr lang="he-IL" sz="2500"/>
          </a:p>
        </p:txBody>
      </p:sp>
      <p:sp>
        <p:nvSpPr>
          <p:cNvPr id="10" name="מלבן 41">
            <a:extLst>
              <a:ext uri="{FF2B5EF4-FFF2-40B4-BE49-F238E27FC236}">
                <a16:creationId xmlns:a16="http://schemas.microsoft.com/office/drawing/2014/main" id="{04C4A02C-8FDE-CBFB-7018-66DE1E9E3F3A}"/>
              </a:ext>
            </a:extLst>
          </p:cNvPr>
          <p:cNvSpPr/>
          <p:nvPr/>
        </p:nvSpPr>
        <p:spPr>
          <a:xfrm>
            <a:off x="7165640" y="2570192"/>
            <a:ext cx="481900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" name="מלבן 42">
            <a:extLst>
              <a:ext uri="{FF2B5EF4-FFF2-40B4-BE49-F238E27FC236}">
                <a16:creationId xmlns:a16="http://schemas.microsoft.com/office/drawing/2014/main" id="{EE38A168-EAC6-8801-E873-3896555AE906}"/>
              </a:ext>
            </a:extLst>
          </p:cNvPr>
          <p:cNvSpPr/>
          <p:nvPr/>
        </p:nvSpPr>
        <p:spPr>
          <a:xfrm>
            <a:off x="6683742" y="2570192"/>
            <a:ext cx="481899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1</a:t>
            </a:r>
            <a:endParaRPr lang="he-IL" sz="230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31" name="מחבר חץ ישר 43">
            <a:extLst>
              <a:ext uri="{FF2B5EF4-FFF2-40B4-BE49-F238E27FC236}">
                <a16:creationId xmlns:a16="http://schemas.microsoft.com/office/drawing/2014/main" id="{E2444203-B8CD-0E9A-3BB6-04A6F6576548}"/>
              </a:ext>
            </a:extLst>
          </p:cNvPr>
          <p:cNvCxnSpPr>
            <a:endCxn id="30" idx="1"/>
          </p:cNvCxnSpPr>
          <p:nvPr/>
        </p:nvCxnSpPr>
        <p:spPr>
          <a:xfrm>
            <a:off x="5581465" y="2740311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מלבן 44">
            <a:extLst>
              <a:ext uri="{FF2B5EF4-FFF2-40B4-BE49-F238E27FC236}">
                <a16:creationId xmlns:a16="http://schemas.microsoft.com/office/drawing/2014/main" id="{507E37A9-25F1-E379-0E34-614DCAA9AAA7}"/>
              </a:ext>
            </a:extLst>
          </p:cNvPr>
          <p:cNvSpPr/>
          <p:nvPr/>
        </p:nvSpPr>
        <p:spPr>
          <a:xfrm>
            <a:off x="7161606" y="2982438"/>
            <a:ext cx="481900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3" name="מלבן 45">
            <a:extLst>
              <a:ext uri="{FF2B5EF4-FFF2-40B4-BE49-F238E27FC236}">
                <a16:creationId xmlns:a16="http://schemas.microsoft.com/office/drawing/2014/main" id="{99F4CD1B-CA1E-0FF4-B1D6-415712908E28}"/>
              </a:ext>
            </a:extLst>
          </p:cNvPr>
          <p:cNvSpPr/>
          <p:nvPr/>
        </p:nvSpPr>
        <p:spPr>
          <a:xfrm>
            <a:off x="6679708" y="2982438"/>
            <a:ext cx="481899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13</a:t>
            </a:r>
            <a:endParaRPr lang="he-IL" sz="230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34" name="מחבר חץ ישר 46">
            <a:extLst>
              <a:ext uri="{FF2B5EF4-FFF2-40B4-BE49-F238E27FC236}">
                <a16:creationId xmlns:a16="http://schemas.microsoft.com/office/drawing/2014/main" id="{84C33891-8A71-6F6B-8385-ECBB5250196D}"/>
              </a:ext>
            </a:extLst>
          </p:cNvPr>
          <p:cNvCxnSpPr>
            <a:endCxn id="33" idx="1"/>
          </p:cNvCxnSpPr>
          <p:nvPr/>
        </p:nvCxnSpPr>
        <p:spPr>
          <a:xfrm>
            <a:off x="5577431" y="3152557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33FA1EE8-C131-E772-6F2B-58BA5EE95D4E}"/>
              </a:ext>
            </a:extLst>
          </p:cNvPr>
          <p:cNvSpPr txBox="1">
            <a:spLocks/>
          </p:cNvSpPr>
          <p:nvPr/>
        </p:nvSpPr>
        <p:spPr>
          <a:xfrm>
            <a:off x="190677" y="695978"/>
            <a:ext cx="11705761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274320">
              <a:buSzPct val="95000"/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theo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tạo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chuỗi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3" name="מציין מיקום תוכן 2">
            <a:extLst>
              <a:ext uri="{FF2B5EF4-FFF2-40B4-BE49-F238E27FC236}">
                <a16:creationId xmlns:a16="http://schemas.microsoft.com/office/drawing/2014/main" id="{D93D4E70-8047-76B9-0960-CCFB7AF1B279}"/>
              </a:ext>
            </a:extLst>
          </p:cNvPr>
          <p:cNvSpPr txBox="1">
            <a:spLocks/>
          </p:cNvSpPr>
          <p:nvPr/>
        </p:nvSpPr>
        <p:spPr>
          <a:xfrm>
            <a:off x="1738080" y="1432887"/>
            <a:ext cx="8229600" cy="532656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600">
                <a:solidFill>
                  <a:srgbClr val="002060"/>
                </a:solidFill>
              </a:rPr>
              <a:t>22</a:t>
            </a:r>
            <a:r>
              <a:rPr lang="en-US" sz="2600"/>
              <a:t>, </a:t>
            </a:r>
            <a:r>
              <a:rPr lang="en-US" sz="2600">
                <a:solidFill>
                  <a:srgbClr val="002060"/>
                </a:solidFill>
              </a:rPr>
              <a:t>1</a:t>
            </a:r>
            <a:r>
              <a:rPr lang="en-US" sz="2600"/>
              <a:t>, </a:t>
            </a:r>
            <a:r>
              <a:rPr lang="en-US" sz="2600" b="1">
                <a:solidFill>
                  <a:schemeClr val="accent4"/>
                </a:solidFill>
              </a:rPr>
              <a:t>13</a:t>
            </a:r>
            <a:r>
              <a:rPr lang="en-US" sz="2600"/>
              <a:t>, 11, 24, 33, 18, 42, 31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011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593">
        <p:fade/>
      </p:transition>
    </mc:Choice>
    <mc:Fallback xmlns="">
      <p:transition spd="med" advTm="34593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24</a:t>
            </a:fld>
            <a:endParaRPr lang="vi-V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2</a:t>
            </a:r>
            <a:r>
              <a:rPr lang="vi-VN" dirty="0">
                <a:cs typeface="Arial" panose="020B0604020202020204" pitchFamily="34" charset="0"/>
              </a:rPr>
              <a:t>. </a:t>
            </a:r>
            <a:r>
              <a:rPr lang="en-US" dirty="0">
                <a:cs typeface="Arial" panose="020B0604020202020204" pitchFamily="34" charset="0"/>
              </a:rPr>
              <a:t>XUNG ĐỘT VÀ GIẢI QUYẾT XUNG ĐỘT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89AE9C-B2A9-2613-7394-EF11B5E870FF}"/>
              </a:ext>
            </a:extLst>
          </p:cNvPr>
          <p:cNvSpPr txBox="1"/>
          <p:nvPr/>
        </p:nvSpPr>
        <p:spPr>
          <a:xfrm>
            <a:off x="1847528" y="2052138"/>
            <a:ext cx="2664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/>
              <a:t>Chaining</a:t>
            </a:r>
            <a:endParaRPr lang="he-IL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B2C7F1A-0137-7F97-3420-9C2474A978C2}"/>
                  </a:ext>
                </a:extLst>
              </p:cNvPr>
              <p:cNvSpPr txBox="1"/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>
                          <a:latin typeface="Cambria Math"/>
                        </a:rPr>
                        <m:t>h</m:t>
                      </m:r>
                      <m:r>
                        <a:rPr lang="en-US" sz="2500" i="1" dirty="0">
                          <a:latin typeface="Cambria Math"/>
                        </a:rPr>
                        <m:t>(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)=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𝑚𝑜𝑑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11</m:t>
                      </m:r>
                    </m:oMath>
                  </m:oMathPara>
                </a14:m>
                <a:endParaRPr lang="he-IL" sz="25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B2C7F1A-0137-7F97-3420-9C2474A97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לבן 8">
            <a:extLst>
              <a:ext uri="{FF2B5EF4-FFF2-40B4-BE49-F238E27FC236}">
                <a16:creationId xmlns:a16="http://schemas.microsoft.com/office/drawing/2014/main" id="{44A00D9D-18BF-E847-195F-E2CFBD6C5234}"/>
              </a:ext>
            </a:extLst>
          </p:cNvPr>
          <p:cNvSpPr/>
          <p:nvPr/>
        </p:nvSpPr>
        <p:spPr>
          <a:xfrm>
            <a:off x="5087889" y="213285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מלבן 10">
            <a:extLst>
              <a:ext uri="{FF2B5EF4-FFF2-40B4-BE49-F238E27FC236}">
                <a16:creationId xmlns:a16="http://schemas.microsoft.com/office/drawing/2014/main" id="{9F5149BC-E5EE-B5C6-C3F3-D1EADD7B64EB}"/>
              </a:ext>
            </a:extLst>
          </p:cNvPr>
          <p:cNvSpPr/>
          <p:nvPr/>
        </p:nvSpPr>
        <p:spPr>
          <a:xfrm>
            <a:off x="5087889" y="254525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8" name="מלבן 12">
            <a:extLst>
              <a:ext uri="{FF2B5EF4-FFF2-40B4-BE49-F238E27FC236}">
                <a16:creationId xmlns:a16="http://schemas.microsoft.com/office/drawing/2014/main" id="{9AE28731-C112-8224-49C2-A25E0409C773}"/>
              </a:ext>
            </a:extLst>
          </p:cNvPr>
          <p:cNvSpPr/>
          <p:nvPr/>
        </p:nvSpPr>
        <p:spPr>
          <a:xfrm>
            <a:off x="5087889" y="295053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9" name="מלבן 14">
            <a:extLst>
              <a:ext uri="{FF2B5EF4-FFF2-40B4-BE49-F238E27FC236}">
                <a16:creationId xmlns:a16="http://schemas.microsoft.com/office/drawing/2014/main" id="{E2A87A8F-5582-28DC-E326-86CB283786CE}"/>
              </a:ext>
            </a:extLst>
          </p:cNvPr>
          <p:cNvSpPr/>
          <p:nvPr/>
        </p:nvSpPr>
        <p:spPr>
          <a:xfrm>
            <a:off x="5087889" y="336293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1" name="מלבן 16">
            <a:extLst>
              <a:ext uri="{FF2B5EF4-FFF2-40B4-BE49-F238E27FC236}">
                <a16:creationId xmlns:a16="http://schemas.microsoft.com/office/drawing/2014/main" id="{7F2A9DBF-865F-101A-5249-042497EFAEAE}"/>
              </a:ext>
            </a:extLst>
          </p:cNvPr>
          <p:cNvSpPr/>
          <p:nvPr/>
        </p:nvSpPr>
        <p:spPr>
          <a:xfrm>
            <a:off x="5087889" y="377533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2" name="מלבן 18">
            <a:extLst>
              <a:ext uri="{FF2B5EF4-FFF2-40B4-BE49-F238E27FC236}">
                <a16:creationId xmlns:a16="http://schemas.microsoft.com/office/drawing/2014/main" id="{41A945B0-435F-810B-43E8-F3E3BF20A9FC}"/>
              </a:ext>
            </a:extLst>
          </p:cNvPr>
          <p:cNvSpPr/>
          <p:nvPr/>
        </p:nvSpPr>
        <p:spPr>
          <a:xfrm>
            <a:off x="5087889" y="418061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3" name="מלבן 20">
            <a:extLst>
              <a:ext uri="{FF2B5EF4-FFF2-40B4-BE49-F238E27FC236}">
                <a16:creationId xmlns:a16="http://schemas.microsoft.com/office/drawing/2014/main" id="{78DAC60E-3419-F748-E7D4-E05279FEFCDC}"/>
              </a:ext>
            </a:extLst>
          </p:cNvPr>
          <p:cNvSpPr/>
          <p:nvPr/>
        </p:nvSpPr>
        <p:spPr>
          <a:xfrm>
            <a:off x="5087889" y="4594909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4" name="מלבן 21">
            <a:extLst>
              <a:ext uri="{FF2B5EF4-FFF2-40B4-BE49-F238E27FC236}">
                <a16:creationId xmlns:a16="http://schemas.microsoft.com/office/drawing/2014/main" id="{9F694D10-E940-58BB-6A84-E92C5F914D57}"/>
              </a:ext>
            </a:extLst>
          </p:cNvPr>
          <p:cNvSpPr/>
          <p:nvPr/>
        </p:nvSpPr>
        <p:spPr>
          <a:xfrm>
            <a:off x="5087889" y="4991762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5" name="מלבן 24">
            <a:extLst>
              <a:ext uri="{FF2B5EF4-FFF2-40B4-BE49-F238E27FC236}">
                <a16:creationId xmlns:a16="http://schemas.microsoft.com/office/drawing/2014/main" id="{E24E49AE-496A-F478-1FF5-38C8472D874E}"/>
              </a:ext>
            </a:extLst>
          </p:cNvPr>
          <p:cNvSpPr/>
          <p:nvPr/>
        </p:nvSpPr>
        <p:spPr>
          <a:xfrm>
            <a:off x="5087889" y="540929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6" name="מלבן 25">
            <a:extLst>
              <a:ext uri="{FF2B5EF4-FFF2-40B4-BE49-F238E27FC236}">
                <a16:creationId xmlns:a16="http://schemas.microsoft.com/office/drawing/2014/main" id="{66F90337-1357-186D-BF55-011A962A0A4F}"/>
              </a:ext>
            </a:extLst>
          </p:cNvPr>
          <p:cNvSpPr/>
          <p:nvPr/>
        </p:nvSpPr>
        <p:spPr>
          <a:xfrm>
            <a:off x="5087889" y="5826830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7" name="מלבן 26">
            <a:extLst>
              <a:ext uri="{FF2B5EF4-FFF2-40B4-BE49-F238E27FC236}">
                <a16:creationId xmlns:a16="http://schemas.microsoft.com/office/drawing/2014/main" id="{F51754C7-02C1-117E-798B-35AF6CE56837}"/>
              </a:ext>
            </a:extLst>
          </p:cNvPr>
          <p:cNvSpPr/>
          <p:nvPr/>
        </p:nvSpPr>
        <p:spPr>
          <a:xfrm>
            <a:off x="5087889" y="6244364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9D7E27-FBD2-C3B1-75F7-54A60A925CCB}"/>
              </a:ext>
            </a:extLst>
          </p:cNvPr>
          <p:cNvSpPr txBox="1"/>
          <p:nvPr/>
        </p:nvSpPr>
        <p:spPr>
          <a:xfrm>
            <a:off x="4655840" y="20608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0</a:t>
            </a:r>
            <a:endParaRPr lang="he-IL" sz="2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B3891E-69B3-C39D-F2A4-18A99BEC7430}"/>
              </a:ext>
            </a:extLst>
          </p:cNvPr>
          <p:cNvSpPr txBox="1"/>
          <p:nvPr/>
        </p:nvSpPr>
        <p:spPr>
          <a:xfrm>
            <a:off x="4655840" y="249289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</a:t>
            </a:r>
            <a:endParaRPr lang="he-IL" sz="2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43511C-E80B-60A4-C7E8-6B407FB2CDF4}"/>
              </a:ext>
            </a:extLst>
          </p:cNvPr>
          <p:cNvSpPr txBox="1"/>
          <p:nvPr/>
        </p:nvSpPr>
        <p:spPr>
          <a:xfrm>
            <a:off x="4655840" y="2924944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2</a:t>
            </a:r>
            <a:endParaRPr lang="he-IL" sz="2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4A8E4A-2D6E-FE27-9093-F0E06D79C851}"/>
              </a:ext>
            </a:extLst>
          </p:cNvPr>
          <p:cNvSpPr txBox="1"/>
          <p:nvPr/>
        </p:nvSpPr>
        <p:spPr>
          <a:xfrm>
            <a:off x="4655840" y="331198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3</a:t>
            </a:r>
            <a:endParaRPr lang="he-IL" sz="2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21660B-759B-2E22-382C-81CDDF03ACF7}"/>
              </a:ext>
            </a:extLst>
          </p:cNvPr>
          <p:cNvSpPr txBox="1"/>
          <p:nvPr/>
        </p:nvSpPr>
        <p:spPr>
          <a:xfrm>
            <a:off x="4655840" y="3717032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4</a:t>
            </a:r>
            <a:endParaRPr lang="he-IL" sz="2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6C1EF2-7917-7AFA-2AF4-0DCCEB863179}"/>
              </a:ext>
            </a:extLst>
          </p:cNvPr>
          <p:cNvSpPr txBox="1"/>
          <p:nvPr/>
        </p:nvSpPr>
        <p:spPr>
          <a:xfrm>
            <a:off x="4655840" y="413254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5</a:t>
            </a:r>
            <a:endParaRPr lang="he-IL" sz="25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464436-4F95-5984-0040-EE80028B2BF0}"/>
              </a:ext>
            </a:extLst>
          </p:cNvPr>
          <p:cNvSpPr txBox="1"/>
          <p:nvPr/>
        </p:nvSpPr>
        <p:spPr>
          <a:xfrm>
            <a:off x="4655840" y="45381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6</a:t>
            </a:r>
            <a:endParaRPr lang="he-IL" sz="2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D72729-6E11-5D81-1927-70CE780235B0}"/>
              </a:ext>
            </a:extLst>
          </p:cNvPr>
          <p:cNvSpPr txBox="1"/>
          <p:nvPr/>
        </p:nvSpPr>
        <p:spPr>
          <a:xfrm>
            <a:off x="4655840" y="496817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7</a:t>
            </a:r>
            <a:endParaRPr lang="he-IL" sz="25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8BF3E-8048-90EC-A7EF-375EC8A06C0B}"/>
              </a:ext>
            </a:extLst>
          </p:cNvPr>
          <p:cNvSpPr txBox="1"/>
          <p:nvPr/>
        </p:nvSpPr>
        <p:spPr>
          <a:xfrm>
            <a:off x="4655840" y="537321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8</a:t>
            </a:r>
            <a:endParaRPr lang="he-IL" sz="25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38DA66-CF1E-E543-6D69-2612924AE213}"/>
              </a:ext>
            </a:extLst>
          </p:cNvPr>
          <p:cNvSpPr txBox="1"/>
          <p:nvPr/>
        </p:nvSpPr>
        <p:spPr>
          <a:xfrm>
            <a:off x="4655840" y="580582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9</a:t>
            </a:r>
            <a:endParaRPr lang="he-IL" sz="2500"/>
          </a:p>
        </p:txBody>
      </p:sp>
      <p:sp>
        <p:nvSpPr>
          <p:cNvPr id="28" name="מלבן 41">
            <a:extLst>
              <a:ext uri="{FF2B5EF4-FFF2-40B4-BE49-F238E27FC236}">
                <a16:creationId xmlns:a16="http://schemas.microsoft.com/office/drawing/2014/main" id="{E7082078-876B-7F7E-345C-59071BCF8B74}"/>
              </a:ext>
            </a:extLst>
          </p:cNvPr>
          <p:cNvSpPr/>
          <p:nvPr/>
        </p:nvSpPr>
        <p:spPr>
          <a:xfrm>
            <a:off x="7153963" y="213285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מלבן 42">
            <a:extLst>
              <a:ext uri="{FF2B5EF4-FFF2-40B4-BE49-F238E27FC236}">
                <a16:creationId xmlns:a16="http://schemas.microsoft.com/office/drawing/2014/main" id="{06EBC365-6169-3900-7976-0DBBD10B569A}"/>
              </a:ext>
            </a:extLst>
          </p:cNvPr>
          <p:cNvSpPr/>
          <p:nvPr/>
        </p:nvSpPr>
        <p:spPr>
          <a:xfrm>
            <a:off x="6672065" y="213285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22</a:t>
            </a:r>
            <a:endParaRPr lang="he-IL" sz="230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53" name="מחבר חץ ישר 43">
            <a:extLst>
              <a:ext uri="{FF2B5EF4-FFF2-40B4-BE49-F238E27FC236}">
                <a16:creationId xmlns:a16="http://schemas.microsoft.com/office/drawing/2014/main" id="{CEDE44B7-4258-5AD8-53B3-AAB41EFC6D2E}"/>
              </a:ext>
            </a:extLst>
          </p:cNvPr>
          <p:cNvCxnSpPr>
            <a:endCxn id="29" idx="1"/>
          </p:cNvCxnSpPr>
          <p:nvPr/>
        </p:nvCxnSpPr>
        <p:spPr>
          <a:xfrm>
            <a:off x="5569788" y="2312876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8044540-9412-B3F1-38B9-25823747C9D3}"/>
              </a:ext>
            </a:extLst>
          </p:cNvPr>
          <p:cNvSpPr txBox="1"/>
          <p:nvPr/>
        </p:nvSpPr>
        <p:spPr>
          <a:xfrm>
            <a:off x="4444409" y="6192306"/>
            <a:ext cx="571471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10</a:t>
            </a:r>
            <a:endParaRPr lang="he-IL" sz="2500"/>
          </a:p>
        </p:txBody>
      </p:sp>
      <p:sp>
        <p:nvSpPr>
          <p:cNvPr id="10" name="מלבן 41">
            <a:extLst>
              <a:ext uri="{FF2B5EF4-FFF2-40B4-BE49-F238E27FC236}">
                <a16:creationId xmlns:a16="http://schemas.microsoft.com/office/drawing/2014/main" id="{04C4A02C-8FDE-CBFB-7018-66DE1E9E3F3A}"/>
              </a:ext>
            </a:extLst>
          </p:cNvPr>
          <p:cNvSpPr/>
          <p:nvPr/>
        </p:nvSpPr>
        <p:spPr>
          <a:xfrm>
            <a:off x="7165640" y="2570192"/>
            <a:ext cx="481900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" name="מלבן 42">
            <a:extLst>
              <a:ext uri="{FF2B5EF4-FFF2-40B4-BE49-F238E27FC236}">
                <a16:creationId xmlns:a16="http://schemas.microsoft.com/office/drawing/2014/main" id="{EE38A168-EAC6-8801-E873-3896555AE906}"/>
              </a:ext>
            </a:extLst>
          </p:cNvPr>
          <p:cNvSpPr/>
          <p:nvPr/>
        </p:nvSpPr>
        <p:spPr>
          <a:xfrm>
            <a:off x="6683742" y="2570192"/>
            <a:ext cx="481899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1</a:t>
            </a:r>
            <a:endParaRPr lang="he-IL" sz="230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31" name="מחבר חץ ישר 43">
            <a:extLst>
              <a:ext uri="{FF2B5EF4-FFF2-40B4-BE49-F238E27FC236}">
                <a16:creationId xmlns:a16="http://schemas.microsoft.com/office/drawing/2014/main" id="{E2444203-B8CD-0E9A-3BB6-04A6F6576548}"/>
              </a:ext>
            </a:extLst>
          </p:cNvPr>
          <p:cNvCxnSpPr>
            <a:endCxn id="30" idx="1"/>
          </p:cNvCxnSpPr>
          <p:nvPr/>
        </p:nvCxnSpPr>
        <p:spPr>
          <a:xfrm>
            <a:off x="5581465" y="2740311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מלבן 44">
            <a:extLst>
              <a:ext uri="{FF2B5EF4-FFF2-40B4-BE49-F238E27FC236}">
                <a16:creationId xmlns:a16="http://schemas.microsoft.com/office/drawing/2014/main" id="{507E37A9-25F1-E379-0E34-614DCAA9AAA7}"/>
              </a:ext>
            </a:extLst>
          </p:cNvPr>
          <p:cNvSpPr/>
          <p:nvPr/>
        </p:nvSpPr>
        <p:spPr>
          <a:xfrm>
            <a:off x="7161606" y="2982438"/>
            <a:ext cx="481900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3" name="מלבן 45">
            <a:extLst>
              <a:ext uri="{FF2B5EF4-FFF2-40B4-BE49-F238E27FC236}">
                <a16:creationId xmlns:a16="http://schemas.microsoft.com/office/drawing/2014/main" id="{99F4CD1B-CA1E-0FF4-B1D6-415712908E28}"/>
              </a:ext>
            </a:extLst>
          </p:cNvPr>
          <p:cNvSpPr/>
          <p:nvPr/>
        </p:nvSpPr>
        <p:spPr>
          <a:xfrm>
            <a:off x="6679708" y="2982438"/>
            <a:ext cx="481899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13</a:t>
            </a:r>
            <a:endParaRPr lang="he-IL" sz="230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34" name="מחבר חץ ישר 46">
            <a:extLst>
              <a:ext uri="{FF2B5EF4-FFF2-40B4-BE49-F238E27FC236}">
                <a16:creationId xmlns:a16="http://schemas.microsoft.com/office/drawing/2014/main" id="{84C33891-8A71-6F6B-8385-ECBB5250196D}"/>
              </a:ext>
            </a:extLst>
          </p:cNvPr>
          <p:cNvCxnSpPr>
            <a:endCxn id="33" idx="1"/>
          </p:cNvCxnSpPr>
          <p:nvPr/>
        </p:nvCxnSpPr>
        <p:spPr>
          <a:xfrm>
            <a:off x="5577431" y="3152557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A9DA38-4367-A2B5-437F-11108015C75E}"/>
              </a:ext>
            </a:extLst>
          </p:cNvPr>
          <p:cNvSpPr txBox="1"/>
          <p:nvPr/>
        </p:nvSpPr>
        <p:spPr>
          <a:xfrm>
            <a:off x="1975104" y="3933056"/>
            <a:ext cx="2088232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500"/>
              <a:t>h(11)=0</a:t>
            </a:r>
            <a:endParaRPr lang="he-IL" sz="250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F1569359-DC82-1CCF-AE12-BFD1321785B6}"/>
              </a:ext>
            </a:extLst>
          </p:cNvPr>
          <p:cNvSpPr txBox="1">
            <a:spLocks/>
          </p:cNvSpPr>
          <p:nvPr/>
        </p:nvSpPr>
        <p:spPr>
          <a:xfrm>
            <a:off x="190677" y="695978"/>
            <a:ext cx="11705761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274320">
              <a:buSzPct val="95000"/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theo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tạo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chuỗi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מציין מיקום תוכן 2">
            <a:extLst>
              <a:ext uri="{FF2B5EF4-FFF2-40B4-BE49-F238E27FC236}">
                <a16:creationId xmlns:a16="http://schemas.microsoft.com/office/drawing/2014/main" id="{32C52066-FBB5-7880-CE21-D7029A3BBFBD}"/>
              </a:ext>
            </a:extLst>
          </p:cNvPr>
          <p:cNvSpPr txBox="1">
            <a:spLocks/>
          </p:cNvSpPr>
          <p:nvPr/>
        </p:nvSpPr>
        <p:spPr>
          <a:xfrm>
            <a:off x="1738080" y="1432887"/>
            <a:ext cx="8229600" cy="532656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600">
                <a:solidFill>
                  <a:srgbClr val="002060"/>
                </a:solidFill>
              </a:rPr>
              <a:t>22</a:t>
            </a:r>
            <a:r>
              <a:rPr lang="en-US" sz="2600"/>
              <a:t>, </a:t>
            </a:r>
            <a:r>
              <a:rPr lang="en-US" sz="2600">
                <a:solidFill>
                  <a:srgbClr val="002060"/>
                </a:solidFill>
              </a:rPr>
              <a:t>1</a:t>
            </a:r>
            <a:r>
              <a:rPr lang="en-US" sz="2600"/>
              <a:t>, </a:t>
            </a:r>
            <a:r>
              <a:rPr lang="en-US" sz="2600">
                <a:solidFill>
                  <a:srgbClr val="002060"/>
                </a:solidFill>
              </a:rPr>
              <a:t>13</a:t>
            </a:r>
            <a:r>
              <a:rPr lang="en-US" sz="2600"/>
              <a:t>, </a:t>
            </a:r>
            <a:r>
              <a:rPr lang="en-US" sz="2600" b="1">
                <a:solidFill>
                  <a:srgbClr val="FF0000"/>
                </a:solidFill>
              </a:rPr>
              <a:t>11</a:t>
            </a:r>
            <a:r>
              <a:rPr lang="en-US" sz="2600"/>
              <a:t>, 24, 33, 18, 42, 31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755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593">
        <p:fade/>
      </p:transition>
    </mc:Choice>
    <mc:Fallback xmlns="">
      <p:transition spd="med" advTm="34593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/>
          <p:nvPr/>
        </p:nvSpPr>
        <p:spPr>
          <a:xfrm>
            <a:off x="5087889" y="213285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מלבן 10"/>
          <p:cNvSpPr/>
          <p:nvPr/>
        </p:nvSpPr>
        <p:spPr>
          <a:xfrm>
            <a:off x="5087889" y="254525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3" name="מלבן 12"/>
          <p:cNvSpPr/>
          <p:nvPr/>
        </p:nvSpPr>
        <p:spPr>
          <a:xfrm>
            <a:off x="5087889" y="295053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5" name="מלבן 14"/>
          <p:cNvSpPr/>
          <p:nvPr/>
        </p:nvSpPr>
        <p:spPr>
          <a:xfrm>
            <a:off x="5087889" y="336293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7" name="מלבן 16"/>
          <p:cNvSpPr/>
          <p:nvPr/>
        </p:nvSpPr>
        <p:spPr>
          <a:xfrm>
            <a:off x="5087889" y="377533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9" name="מלבן 18"/>
          <p:cNvSpPr/>
          <p:nvPr/>
        </p:nvSpPr>
        <p:spPr>
          <a:xfrm>
            <a:off x="5087889" y="418061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1" name="מלבן 20"/>
          <p:cNvSpPr/>
          <p:nvPr/>
        </p:nvSpPr>
        <p:spPr>
          <a:xfrm>
            <a:off x="5087889" y="4594909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2" name="מלבן 21"/>
          <p:cNvSpPr/>
          <p:nvPr/>
        </p:nvSpPr>
        <p:spPr>
          <a:xfrm>
            <a:off x="5087889" y="4991762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5" name="מלבן 24"/>
          <p:cNvSpPr/>
          <p:nvPr/>
        </p:nvSpPr>
        <p:spPr>
          <a:xfrm>
            <a:off x="5087889" y="540929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6" name="מלבן 25"/>
          <p:cNvSpPr/>
          <p:nvPr/>
        </p:nvSpPr>
        <p:spPr>
          <a:xfrm>
            <a:off x="5087889" y="5826830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7" name="מלבן 26"/>
          <p:cNvSpPr/>
          <p:nvPr/>
        </p:nvSpPr>
        <p:spPr>
          <a:xfrm>
            <a:off x="5087889" y="6244364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55840" y="20608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0</a:t>
            </a:r>
            <a:endParaRPr lang="he-IL" sz="2500"/>
          </a:p>
        </p:txBody>
      </p:sp>
      <p:sp>
        <p:nvSpPr>
          <p:cNvPr id="29" name="TextBox 28"/>
          <p:cNvSpPr txBox="1"/>
          <p:nvPr/>
        </p:nvSpPr>
        <p:spPr>
          <a:xfrm>
            <a:off x="4655840" y="249289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</a:t>
            </a:r>
            <a:endParaRPr lang="he-IL" sz="2500"/>
          </a:p>
        </p:txBody>
      </p:sp>
      <p:sp>
        <p:nvSpPr>
          <p:cNvPr id="30" name="TextBox 29"/>
          <p:cNvSpPr txBox="1"/>
          <p:nvPr/>
        </p:nvSpPr>
        <p:spPr>
          <a:xfrm>
            <a:off x="4655840" y="2924944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2</a:t>
            </a:r>
            <a:endParaRPr lang="he-IL" sz="2500"/>
          </a:p>
        </p:txBody>
      </p:sp>
      <p:sp>
        <p:nvSpPr>
          <p:cNvPr id="31" name="TextBox 30"/>
          <p:cNvSpPr txBox="1"/>
          <p:nvPr/>
        </p:nvSpPr>
        <p:spPr>
          <a:xfrm>
            <a:off x="4655840" y="331198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3</a:t>
            </a:r>
            <a:endParaRPr lang="he-IL" sz="2500"/>
          </a:p>
        </p:txBody>
      </p:sp>
      <p:sp>
        <p:nvSpPr>
          <p:cNvPr id="32" name="TextBox 31"/>
          <p:cNvSpPr txBox="1"/>
          <p:nvPr/>
        </p:nvSpPr>
        <p:spPr>
          <a:xfrm>
            <a:off x="4655840" y="3717032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4</a:t>
            </a:r>
            <a:endParaRPr lang="he-IL" sz="2500"/>
          </a:p>
        </p:txBody>
      </p:sp>
      <p:sp>
        <p:nvSpPr>
          <p:cNvPr id="33" name="TextBox 32"/>
          <p:cNvSpPr txBox="1"/>
          <p:nvPr/>
        </p:nvSpPr>
        <p:spPr>
          <a:xfrm>
            <a:off x="4655840" y="413254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5</a:t>
            </a:r>
            <a:endParaRPr lang="he-IL" sz="2500"/>
          </a:p>
        </p:txBody>
      </p:sp>
      <p:sp>
        <p:nvSpPr>
          <p:cNvPr id="34" name="TextBox 33"/>
          <p:cNvSpPr txBox="1"/>
          <p:nvPr/>
        </p:nvSpPr>
        <p:spPr>
          <a:xfrm>
            <a:off x="4655840" y="45381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6</a:t>
            </a:r>
            <a:endParaRPr lang="he-IL" sz="2500"/>
          </a:p>
        </p:txBody>
      </p:sp>
      <p:sp>
        <p:nvSpPr>
          <p:cNvPr id="35" name="TextBox 34"/>
          <p:cNvSpPr txBox="1"/>
          <p:nvPr/>
        </p:nvSpPr>
        <p:spPr>
          <a:xfrm>
            <a:off x="4655840" y="496817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7</a:t>
            </a:r>
            <a:endParaRPr lang="he-IL" sz="2500"/>
          </a:p>
        </p:txBody>
      </p:sp>
      <p:sp>
        <p:nvSpPr>
          <p:cNvPr id="36" name="TextBox 35"/>
          <p:cNvSpPr txBox="1"/>
          <p:nvPr/>
        </p:nvSpPr>
        <p:spPr>
          <a:xfrm>
            <a:off x="4655840" y="537321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8</a:t>
            </a:r>
            <a:endParaRPr lang="he-IL" sz="2500"/>
          </a:p>
        </p:txBody>
      </p:sp>
      <p:sp>
        <p:nvSpPr>
          <p:cNvPr id="37" name="TextBox 36"/>
          <p:cNvSpPr txBox="1"/>
          <p:nvPr/>
        </p:nvSpPr>
        <p:spPr>
          <a:xfrm>
            <a:off x="4655840" y="580582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9</a:t>
            </a:r>
            <a:endParaRPr lang="he-IL" sz="2500"/>
          </a:p>
        </p:txBody>
      </p:sp>
      <p:grpSp>
        <p:nvGrpSpPr>
          <p:cNvPr id="5" name="קבוצה 4"/>
          <p:cNvGrpSpPr/>
          <p:nvPr/>
        </p:nvGrpSpPr>
        <p:grpSpPr>
          <a:xfrm>
            <a:off x="5569787" y="2132856"/>
            <a:ext cx="2066076" cy="360040"/>
            <a:chOff x="4045787" y="2132856"/>
            <a:chExt cx="2066076" cy="360040"/>
          </a:xfrm>
        </p:grpSpPr>
        <p:sp>
          <p:nvSpPr>
            <p:cNvPr id="40" name="מלבן 39"/>
            <p:cNvSpPr/>
            <p:nvPr/>
          </p:nvSpPr>
          <p:spPr>
            <a:xfrm>
              <a:off x="5629963" y="2132856"/>
              <a:ext cx="48190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1" name="מלבן 40"/>
            <p:cNvSpPr/>
            <p:nvPr/>
          </p:nvSpPr>
          <p:spPr>
            <a:xfrm>
              <a:off x="5148064" y="2132856"/>
              <a:ext cx="481899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300">
                  <a:solidFill>
                    <a:srgbClr val="FF0000"/>
                  </a:solidFill>
                  <a:latin typeface="+mj-lt"/>
                  <a:cs typeface="Times New Roman" panose="02020603050405020304" pitchFamily="18" charset="0"/>
                </a:rPr>
                <a:t>11</a:t>
              </a:r>
              <a:endParaRPr lang="he-IL" sz="230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6" name="מחבר חץ ישר 5"/>
            <p:cNvCxnSpPr>
              <a:endCxn id="41" idx="1"/>
            </p:cNvCxnSpPr>
            <p:nvPr/>
          </p:nvCxnSpPr>
          <p:spPr>
            <a:xfrm>
              <a:off x="4045787" y="2312876"/>
              <a:ext cx="110227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מלבן 41"/>
          <p:cNvSpPr/>
          <p:nvPr/>
        </p:nvSpPr>
        <p:spPr>
          <a:xfrm>
            <a:off x="7165640" y="2570192"/>
            <a:ext cx="481900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3" name="מלבן 42"/>
          <p:cNvSpPr/>
          <p:nvPr/>
        </p:nvSpPr>
        <p:spPr>
          <a:xfrm>
            <a:off x="6683742" y="2570192"/>
            <a:ext cx="481899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44" name="מחבר חץ ישר 43"/>
          <p:cNvCxnSpPr>
            <a:endCxn id="43" idx="1"/>
          </p:cNvCxnSpPr>
          <p:nvPr/>
        </p:nvCxnSpPr>
        <p:spPr>
          <a:xfrm>
            <a:off x="5581465" y="2740311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מלבן 44"/>
          <p:cNvSpPr/>
          <p:nvPr/>
        </p:nvSpPr>
        <p:spPr>
          <a:xfrm>
            <a:off x="7161606" y="2982438"/>
            <a:ext cx="481900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6" name="מלבן 45"/>
          <p:cNvSpPr/>
          <p:nvPr/>
        </p:nvSpPr>
        <p:spPr>
          <a:xfrm>
            <a:off x="6679708" y="2982438"/>
            <a:ext cx="481899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13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47" name="מחבר חץ ישר 46"/>
          <p:cNvCxnSpPr>
            <a:endCxn id="46" idx="1"/>
          </p:cNvCxnSpPr>
          <p:nvPr/>
        </p:nvCxnSpPr>
        <p:spPr>
          <a:xfrm>
            <a:off x="5577431" y="3152557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קבוצה 6"/>
          <p:cNvGrpSpPr/>
          <p:nvPr/>
        </p:nvGrpSpPr>
        <p:grpSpPr>
          <a:xfrm>
            <a:off x="7394913" y="2132856"/>
            <a:ext cx="1713746" cy="360040"/>
            <a:chOff x="5882590" y="2132856"/>
            <a:chExt cx="1713746" cy="360040"/>
          </a:xfrm>
        </p:grpSpPr>
        <p:sp>
          <p:nvSpPr>
            <p:cNvPr id="48" name="מלבן 47"/>
            <p:cNvSpPr/>
            <p:nvPr/>
          </p:nvSpPr>
          <p:spPr>
            <a:xfrm>
              <a:off x="7114436" y="2132856"/>
              <a:ext cx="48190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30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/</a:t>
              </a:r>
              <a:endParaRPr lang="he-IL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9" name="מלבן 48"/>
            <p:cNvSpPr/>
            <p:nvPr/>
          </p:nvSpPr>
          <p:spPr>
            <a:xfrm>
              <a:off x="6632537" y="2132856"/>
              <a:ext cx="481899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30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22</a:t>
              </a:r>
              <a:endParaRPr lang="he-IL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50" name="מחבר חץ ישר 49"/>
            <p:cNvCxnSpPr>
              <a:endCxn id="49" idx="1"/>
            </p:cNvCxnSpPr>
            <p:nvPr/>
          </p:nvCxnSpPr>
          <p:spPr>
            <a:xfrm>
              <a:off x="5882590" y="2312876"/>
              <a:ext cx="7499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1847528" y="2052138"/>
            <a:ext cx="2664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/>
              <a:t>Chaining</a:t>
            </a:r>
            <a:endParaRPr lang="he-IL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>
                          <a:latin typeface="Cambria Math"/>
                        </a:rPr>
                        <m:t>h</m:t>
                      </m:r>
                      <m:r>
                        <a:rPr lang="en-US" sz="2500" i="1" dirty="0">
                          <a:latin typeface="Cambria Math"/>
                        </a:rPr>
                        <m:t>(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)=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𝑚𝑜𝑑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11</m:t>
                      </m:r>
                    </m:oMath>
                  </m:oMathPara>
                </a14:m>
                <a:endParaRPr lang="he-IL" sz="250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D76D7D0-D73C-3182-895C-314F4E7AD9B6}"/>
              </a:ext>
            </a:extLst>
          </p:cNvPr>
          <p:cNvSpPr txBox="1"/>
          <p:nvPr/>
        </p:nvSpPr>
        <p:spPr>
          <a:xfrm>
            <a:off x="1975104" y="3942090"/>
            <a:ext cx="2088232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500"/>
              <a:t>h(11)=0</a:t>
            </a:r>
            <a:endParaRPr lang="he-IL" sz="25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5E8B5C-06F6-9439-E1D3-962EC1EF90A4}"/>
              </a:ext>
            </a:extLst>
          </p:cNvPr>
          <p:cNvSpPr txBox="1"/>
          <p:nvPr/>
        </p:nvSpPr>
        <p:spPr>
          <a:xfrm>
            <a:off x="4444409" y="6192306"/>
            <a:ext cx="571471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10</a:t>
            </a:r>
            <a:endParaRPr lang="he-IL" sz="250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32ADE858-5BEF-2A7C-37A0-7B035B2A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25</a:t>
            </a:fld>
            <a:endParaRPr lang="vi-V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2</a:t>
            </a:r>
            <a:r>
              <a:rPr lang="vi-VN" dirty="0">
                <a:cs typeface="Arial" panose="020B0604020202020204" pitchFamily="34" charset="0"/>
              </a:rPr>
              <a:t>. </a:t>
            </a:r>
            <a:r>
              <a:rPr lang="en-US" dirty="0">
                <a:cs typeface="Arial" panose="020B0604020202020204" pitchFamily="34" charset="0"/>
              </a:rPr>
              <a:t>XUNG ĐỘT VÀ GIẢI QUYẾT XUNG ĐỘT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5B06B8D-407B-9DEF-65FB-75BCF314A42B}"/>
              </a:ext>
            </a:extLst>
          </p:cNvPr>
          <p:cNvSpPr txBox="1">
            <a:spLocks/>
          </p:cNvSpPr>
          <p:nvPr/>
        </p:nvSpPr>
        <p:spPr>
          <a:xfrm>
            <a:off x="190677" y="695978"/>
            <a:ext cx="11705761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274320">
              <a:buSzPct val="95000"/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theo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tạo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chuỗi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3" name="מציין מיקום תוכן 2">
            <a:extLst>
              <a:ext uri="{FF2B5EF4-FFF2-40B4-BE49-F238E27FC236}">
                <a16:creationId xmlns:a16="http://schemas.microsoft.com/office/drawing/2014/main" id="{920F32DC-5F04-D2AC-C506-C100C644D8DD}"/>
              </a:ext>
            </a:extLst>
          </p:cNvPr>
          <p:cNvSpPr txBox="1">
            <a:spLocks/>
          </p:cNvSpPr>
          <p:nvPr/>
        </p:nvSpPr>
        <p:spPr>
          <a:xfrm>
            <a:off x="1738080" y="1432887"/>
            <a:ext cx="8229600" cy="532656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600">
                <a:solidFill>
                  <a:srgbClr val="002060"/>
                </a:solidFill>
              </a:rPr>
              <a:t>22</a:t>
            </a:r>
            <a:r>
              <a:rPr lang="en-US" sz="2600"/>
              <a:t>, </a:t>
            </a:r>
            <a:r>
              <a:rPr lang="en-US" sz="2600">
                <a:solidFill>
                  <a:srgbClr val="002060"/>
                </a:solidFill>
              </a:rPr>
              <a:t>1</a:t>
            </a:r>
            <a:r>
              <a:rPr lang="en-US" sz="2600"/>
              <a:t>, </a:t>
            </a:r>
            <a:r>
              <a:rPr lang="en-US" sz="2600">
                <a:solidFill>
                  <a:srgbClr val="002060"/>
                </a:solidFill>
              </a:rPr>
              <a:t>13</a:t>
            </a:r>
            <a:r>
              <a:rPr lang="en-US" sz="2600"/>
              <a:t>, </a:t>
            </a:r>
            <a:r>
              <a:rPr lang="en-US" sz="2600" b="1">
                <a:solidFill>
                  <a:srgbClr val="FF0000"/>
                </a:solidFill>
              </a:rPr>
              <a:t>11</a:t>
            </a:r>
            <a:r>
              <a:rPr lang="en-US" sz="2600"/>
              <a:t>, 24, 33, 18, 42, 31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382844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-0.12096 0.00162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/>
          <p:nvPr/>
        </p:nvSpPr>
        <p:spPr>
          <a:xfrm>
            <a:off x="5087889" y="213285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מלבן 10"/>
          <p:cNvSpPr/>
          <p:nvPr/>
        </p:nvSpPr>
        <p:spPr>
          <a:xfrm>
            <a:off x="5087889" y="254525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3" name="מלבן 12"/>
          <p:cNvSpPr/>
          <p:nvPr/>
        </p:nvSpPr>
        <p:spPr>
          <a:xfrm>
            <a:off x="5087889" y="295053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5" name="מלבן 14"/>
          <p:cNvSpPr/>
          <p:nvPr/>
        </p:nvSpPr>
        <p:spPr>
          <a:xfrm>
            <a:off x="5087889" y="336293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7" name="מלבן 16"/>
          <p:cNvSpPr/>
          <p:nvPr/>
        </p:nvSpPr>
        <p:spPr>
          <a:xfrm>
            <a:off x="5087889" y="377533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9" name="מלבן 18"/>
          <p:cNvSpPr/>
          <p:nvPr/>
        </p:nvSpPr>
        <p:spPr>
          <a:xfrm>
            <a:off x="5087889" y="418061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1" name="מלבן 20"/>
          <p:cNvSpPr/>
          <p:nvPr/>
        </p:nvSpPr>
        <p:spPr>
          <a:xfrm>
            <a:off x="5087889" y="4594909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2" name="מלבן 21"/>
          <p:cNvSpPr/>
          <p:nvPr/>
        </p:nvSpPr>
        <p:spPr>
          <a:xfrm>
            <a:off x="5087889" y="4991762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5" name="מלבן 24"/>
          <p:cNvSpPr/>
          <p:nvPr/>
        </p:nvSpPr>
        <p:spPr>
          <a:xfrm>
            <a:off x="5087889" y="540929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6" name="מלבן 25"/>
          <p:cNvSpPr/>
          <p:nvPr/>
        </p:nvSpPr>
        <p:spPr>
          <a:xfrm>
            <a:off x="5087889" y="5826830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7" name="מלבן 26"/>
          <p:cNvSpPr/>
          <p:nvPr/>
        </p:nvSpPr>
        <p:spPr>
          <a:xfrm>
            <a:off x="5087889" y="6244364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55840" y="20608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0</a:t>
            </a:r>
            <a:endParaRPr lang="he-IL" sz="2500"/>
          </a:p>
        </p:txBody>
      </p:sp>
      <p:sp>
        <p:nvSpPr>
          <p:cNvPr id="29" name="TextBox 28"/>
          <p:cNvSpPr txBox="1"/>
          <p:nvPr/>
        </p:nvSpPr>
        <p:spPr>
          <a:xfrm>
            <a:off x="4655840" y="249289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</a:t>
            </a:r>
            <a:endParaRPr lang="he-IL" sz="2500"/>
          </a:p>
        </p:txBody>
      </p:sp>
      <p:sp>
        <p:nvSpPr>
          <p:cNvPr id="30" name="TextBox 29"/>
          <p:cNvSpPr txBox="1"/>
          <p:nvPr/>
        </p:nvSpPr>
        <p:spPr>
          <a:xfrm>
            <a:off x="4655840" y="2924944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2</a:t>
            </a:r>
            <a:endParaRPr lang="he-IL" sz="2500"/>
          </a:p>
        </p:txBody>
      </p:sp>
      <p:sp>
        <p:nvSpPr>
          <p:cNvPr id="31" name="TextBox 30"/>
          <p:cNvSpPr txBox="1"/>
          <p:nvPr/>
        </p:nvSpPr>
        <p:spPr>
          <a:xfrm>
            <a:off x="4655840" y="331198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3</a:t>
            </a:r>
            <a:endParaRPr lang="he-IL" sz="2500"/>
          </a:p>
        </p:txBody>
      </p:sp>
      <p:sp>
        <p:nvSpPr>
          <p:cNvPr id="32" name="TextBox 31"/>
          <p:cNvSpPr txBox="1"/>
          <p:nvPr/>
        </p:nvSpPr>
        <p:spPr>
          <a:xfrm>
            <a:off x="4655840" y="3717032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4</a:t>
            </a:r>
            <a:endParaRPr lang="he-IL" sz="2500"/>
          </a:p>
        </p:txBody>
      </p:sp>
      <p:sp>
        <p:nvSpPr>
          <p:cNvPr id="33" name="TextBox 32"/>
          <p:cNvSpPr txBox="1"/>
          <p:nvPr/>
        </p:nvSpPr>
        <p:spPr>
          <a:xfrm>
            <a:off x="4655840" y="413254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5</a:t>
            </a:r>
            <a:endParaRPr lang="he-IL" sz="2500"/>
          </a:p>
        </p:txBody>
      </p:sp>
      <p:sp>
        <p:nvSpPr>
          <p:cNvPr id="34" name="TextBox 33"/>
          <p:cNvSpPr txBox="1"/>
          <p:nvPr/>
        </p:nvSpPr>
        <p:spPr>
          <a:xfrm>
            <a:off x="4655840" y="45381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6</a:t>
            </a:r>
            <a:endParaRPr lang="he-IL" sz="2500"/>
          </a:p>
        </p:txBody>
      </p:sp>
      <p:sp>
        <p:nvSpPr>
          <p:cNvPr id="35" name="TextBox 34"/>
          <p:cNvSpPr txBox="1"/>
          <p:nvPr/>
        </p:nvSpPr>
        <p:spPr>
          <a:xfrm>
            <a:off x="4655840" y="496817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7</a:t>
            </a:r>
            <a:endParaRPr lang="he-IL" sz="2500"/>
          </a:p>
        </p:txBody>
      </p:sp>
      <p:sp>
        <p:nvSpPr>
          <p:cNvPr id="36" name="TextBox 35"/>
          <p:cNvSpPr txBox="1"/>
          <p:nvPr/>
        </p:nvSpPr>
        <p:spPr>
          <a:xfrm>
            <a:off x="4655840" y="537321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8</a:t>
            </a:r>
            <a:endParaRPr lang="he-IL" sz="2500"/>
          </a:p>
        </p:txBody>
      </p:sp>
      <p:sp>
        <p:nvSpPr>
          <p:cNvPr id="37" name="TextBox 36"/>
          <p:cNvSpPr txBox="1"/>
          <p:nvPr/>
        </p:nvSpPr>
        <p:spPr>
          <a:xfrm>
            <a:off x="4655840" y="580582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9</a:t>
            </a:r>
            <a:endParaRPr lang="he-IL" sz="2500"/>
          </a:p>
        </p:txBody>
      </p:sp>
      <p:sp>
        <p:nvSpPr>
          <p:cNvPr id="40" name="מלבן 39"/>
          <p:cNvSpPr/>
          <p:nvPr/>
        </p:nvSpPr>
        <p:spPr>
          <a:xfrm>
            <a:off x="7153963" y="213285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1" name="מלבן 40"/>
          <p:cNvSpPr/>
          <p:nvPr/>
        </p:nvSpPr>
        <p:spPr>
          <a:xfrm>
            <a:off x="6672065" y="213285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11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6" name="מחבר חץ ישר 5"/>
          <p:cNvCxnSpPr>
            <a:endCxn id="41" idx="1"/>
          </p:cNvCxnSpPr>
          <p:nvPr/>
        </p:nvCxnSpPr>
        <p:spPr>
          <a:xfrm>
            <a:off x="5569788" y="2312876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מלבן 41"/>
          <p:cNvSpPr/>
          <p:nvPr/>
        </p:nvSpPr>
        <p:spPr>
          <a:xfrm>
            <a:off x="7165640" y="2570192"/>
            <a:ext cx="481900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3" name="מלבן 42"/>
          <p:cNvSpPr/>
          <p:nvPr/>
        </p:nvSpPr>
        <p:spPr>
          <a:xfrm>
            <a:off x="6683742" y="2570192"/>
            <a:ext cx="481899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44" name="מחבר חץ ישר 43"/>
          <p:cNvCxnSpPr>
            <a:endCxn id="43" idx="1"/>
          </p:cNvCxnSpPr>
          <p:nvPr/>
        </p:nvCxnSpPr>
        <p:spPr>
          <a:xfrm>
            <a:off x="5581465" y="2740311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קבוצה 4"/>
          <p:cNvGrpSpPr/>
          <p:nvPr/>
        </p:nvGrpSpPr>
        <p:grpSpPr>
          <a:xfrm>
            <a:off x="5577430" y="2982438"/>
            <a:ext cx="2066076" cy="340238"/>
            <a:chOff x="4053430" y="2982438"/>
            <a:chExt cx="2066076" cy="340238"/>
          </a:xfrm>
        </p:grpSpPr>
        <p:sp>
          <p:nvSpPr>
            <p:cNvPr id="45" name="מלבן 44"/>
            <p:cNvSpPr/>
            <p:nvPr/>
          </p:nvSpPr>
          <p:spPr>
            <a:xfrm>
              <a:off x="5637606" y="2982438"/>
              <a:ext cx="481900" cy="3402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6" name="מלבן 45"/>
            <p:cNvSpPr/>
            <p:nvPr/>
          </p:nvSpPr>
          <p:spPr>
            <a:xfrm>
              <a:off x="5155707" y="2982438"/>
              <a:ext cx="481899" cy="3402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300">
                  <a:solidFill>
                    <a:srgbClr val="FF0000"/>
                  </a:solidFill>
                  <a:latin typeface="+mj-lt"/>
                  <a:cs typeface="Times New Roman" panose="02020603050405020304" pitchFamily="18" charset="0"/>
                </a:rPr>
                <a:t>24</a:t>
              </a:r>
              <a:endParaRPr lang="he-IL" sz="230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47" name="מחבר חץ ישר 46"/>
            <p:cNvCxnSpPr>
              <a:endCxn id="46" idx="1"/>
            </p:cNvCxnSpPr>
            <p:nvPr/>
          </p:nvCxnSpPr>
          <p:spPr>
            <a:xfrm>
              <a:off x="4053430" y="3152557"/>
              <a:ext cx="110227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מלבן 47"/>
          <p:cNvSpPr/>
          <p:nvPr/>
        </p:nvSpPr>
        <p:spPr>
          <a:xfrm>
            <a:off x="8638436" y="213285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9" name="מלבן 48"/>
          <p:cNvSpPr/>
          <p:nvPr/>
        </p:nvSpPr>
        <p:spPr>
          <a:xfrm>
            <a:off x="8156538" y="213285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22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50" name="מחבר חץ ישר 49"/>
          <p:cNvCxnSpPr>
            <a:endCxn id="49" idx="1"/>
          </p:cNvCxnSpPr>
          <p:nvPr/>
        </p:nvCxnSpPr>
        <p:spPr>
          <a:xfrm>
            <a:off x="7406591" y="2312876"/>
            <a:ext cx="74994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קבוצה 7"/>
          <p:cNvGrpSpPr/>
          <p:nvPr/>
        </p:nvGrpSpPr>
        <p:grpSpPr>
          <a:xfrm>
            <a:off x="7406590" y="2968486"/>
            <a:ext cx="1713746" cy="360040"/>
            <a:chOff x="5882590" y="2968486"/>
            <a:chExt cx="1713746" cy="360040"/>
          </a:xfrm>
        </p:grpSpPr>
        <p:sp>
          <p:nvSpPr>
            <p:cNvPr id="51" name="מלבן 50"/>
            <p:cNvSpPr/>
            <p:nvPr/>
          </p:nvSpPr>
          <p:spPr>
            <a:xfrm>
              <a:off x="7114436" y="2968486"/>
              <a:ext cx="48190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30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/</a:t>
              </a:r>
              <a:endParaRPr lang="he-IL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52" name="מלבן 51"/>
            <p:cNvSpPr/>
            <p:nvPr/>
          </p:nvSpPr>
          <p:spPr>
            <a:xfrm>
              <a:off x="6632537" y="2968486"/>
              <a:ext cx="481899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30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13</a:t>
              </a:r>
              <a:endParaRPr lang="he-IL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53" name="מחבר חץ ישר 52"/>
            <p:cNvCxnSpPr>
              <a:endCxn id="52" idx="1"/>
            </p:cNvCxnSpPr>
            <p:nvPr/>
          </p:nvCxnSpPr>
          <p:spPr>
            <a:xfrm>
              <a:off x="5882590" y="3148506"/>
              <a:ext cx="7499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1847528" y="2052138"/>
            <a:ext cx="2664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/>
              <a:t>Chaining</a:t>
            </a:r>
            <a:endParaRPr lang="he-IL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>
                          <a:latin typeface="Cambria Math"/>
                        </a:rPr>
                        <m:t>h</m:t>
                      </m:r>
                      <m:r>
                        <a:rPr lang="en-US" sz="2500" i="1" dirty="0">
                          <a:latin typeface="Cambria Math"/>
                        </a:rPr>
                        <m:t>(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)=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𝑚𝑜𝑑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11</m:t>
                      </m:r>
                    </m:oMath>
                  </m:oMathPara>
                </a14:m>
                <a:endParaRPr lang="he-IL" sz="250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3344953-342A-ADF3-F66C-CCB414CBCA45}"/>
              </a:ext>
            </a:extLst>
          </p:cNvPr>
          <p:cNvSpPr txBox="1"/>
          <p:nvPr/>
        </p:nvSpPr>
        <p:spPr>
          <a:xfrm>
            <a:off x="4444409" y="6192306"/>
            <a:ext cx="571471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10</a:t>
            </a:r>
            <a:endParaRPr lang="he-IL" sz="25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087EF-B564-FC9F-F15D-22587FEEACC0}"/>
              </a:ext>
            </a:extLst>
          </p:cNvPr>
          <p:cNvSpPr txBox="1"/>
          <p:nvPr/>
        </p:nvSpPr>
        <p:spPr>
          <a:xfrm>
            <a:off x="1975104" y="3942090"/>
            <a:ext cx="2088232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500"/>
              <a:t>h(24)=2</a:t>
            </a:r>
            <a:endParaRPr lang="he-IL" sz="250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C82AB18C-9212-F26B-1BC7-075C434E8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26</a:t>
            </a:fld>
            <a:endParaRPr lang="vi-V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2</a:t>
            </a:r>
            <a:r>
              <a:rPr lang="vi-VN" dirty="0">
                <a:cs typeface="Arial" panose="020B0604020202020204" pitchFamily="34" charset="0"/>
              </a:rPr>
              <a:t>. </a:t>
            </a:r>
            <a:r>
              <a:rPr lang="en-US" dirty="0">
                <a:cs typeface="Arial" panose="020B0604020202020204" pitchFamily="34" charset="0"/>
              </a:rPr>
              <a:t>XUNG ĐỘT VÀ GIẢI QUYẾT XUNG ĐỘT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A0884CF-B4F3-BB7C-92C8-3DFCB35CAEC2}"/>
              </a:ext>
            </a:extLst>
          </p:cNvPr>
          <p:cNvSpPr txBox="1">
            <a:spLocks/>
          </p:cNvSpPr>
          <p:nvPr/>
        </p:nvSpPr>
        <p:spPr>
          <a:xfrm>
            <a:off x="190677" y="695978"/>
            <a:ext cx="11705761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274320">
              <a:buSzPct val="95000"/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theo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tạo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chuỗi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3" name="מציין מיקום תוכן 2">
            <a:extLst>
              <a:ext uri="{FF2B5EF4-FFF2-40B4-BE49-F238E27FC236}">
                <a16:creationId xmlns:a16="http://schemas.microsoft.com/office/drawing/2014/main" id="{3824D8CD-475B-F8DE-8014-BA2D64FECF1A}"/>
              </a:ext>
            </a:extLst>
          </p:cNvPr>
          <p:cNvSpPr txBox="1">
            <a:spLocks/>
          </p:cNvSpPr>
          <p:nvPr/>
        </p:nvSpPr>
        <p:spPr>
          <a:xfrm>
            <a:off x="1738080" y="1432887"/>
            <a:ext cx="8229600" cy="532656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600">
                <a:solidFill>
                  <a:srgbClr val="002060"/>
                </a:solidFill>
              </a:rPr>
              <a:t>22</a:t>
            </a:r>
            <a:r>
              <a:rPr lang="en-US" sz="2600"/>
              <a:t>, </a:t>
            </a:r>
            <a:r>
              <a:rPr lang="en-US" sz="2600">
                <a:solidFill>
                  <a:srgbClr val="002060"/>
                </a:solidFill>
              </a:rPr>
              <a:t>1</a:t>
            </a:r>
            <a:r>
              <a:rPr lang="en-US" sz="2600"/>
              <a:t>, </a:t>
            </a:r>
            <a:r>
              <a:rPr lang="en-US" sz="2600">
                <a:solidFill>
                  <a:srgbClr val="002060"/>
                </a:solidFill>
              </a:rPr>
              <a:t>13</a:t>
            </a:r>
            <a:r>
              <a:rPr lang="en-US" sz="2600"/>
              <a:t>, </a:t>
            </a:r>
            <a:r>
              <a:rPr lang="en-US" sz="2600">
                <a:solidFill>
                  <a:srgbClr val="002060"/>
                </a:solidFill>
              </a:rPr>
              <a:t>11,</a:t>
            </a:r>
            <a:r>
              <a:rPr lang="en-US" sz="2600"/>
              <a:t> </a:t>
            </a:r>
            <a:r>
              <a:rPr lang="en-US" sz="2600" b="1">
                <a:solidFill>
                  <a:srgbClr val="FF0000"/>
                </a:solidFill>
              </a:rPr>
              <a:t>24</a:t>
            </a:r>
            <a:r>
              <a:rPr lang="en-US" sz="2600"/>
              <a:t>, 33, 18, 42, 31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343207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8728E-6 L -0.17812 1.38728E-6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/>
          <p:nvPr/>
        </p:nvSpPr>
        <p:spPr>
          <a:xfrm>
            <a:off x="5087889" y="213285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מלבן 10"/>
          <p:cNvSpPr/>
          <p:nvPr/>
        </p:nvSpPr>
        <p:spPr>
          <a:xfrm>
            <a:off x="5087889" y="254525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3" name="מלבן 12"/>
          <p:cNvSpPr/>
          <p:nvPr/>
        </p:nvSpPr>
        <p:spPr>
          <a:xfrm>
            <a:off x="5087889" y="295053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5" name="מלבן 14"/>
          <p:cNvSpPr/>
          <p:nvPr/>
        </p:nvSpPr>
        <p:spPr>
          <a:xfrm>
            <a:off x="5087889" y="336293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7" name="מלבן 16"/>
          <p:cNvSpPr/>
          <p:nvPr/>
        </p:nvSpPr>
        <p:spPr>
          <a:xfrm>
            <a:off x="5087889" y="377533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9" name="מלבן 18"/>
          <p:cNvSpPr/>
          <p:nvPr/>
        </p:nvSpPr>
        <p:spPr>
          <a:xfrm>
            <a:off x="5087889" y="418061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1" name="מלבן 20"/>
          <p:cNvSpPr/>
          <p:nvPr/>
        </p:nvSpPr>
        <p:spPr>
          <a:xfrm>
            <a:off x="5087889" y="4594909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2" name="מלבן 21"/>
          <p:cNvSpPr/>
          <p:nvPr/>
        </p:nvSpPr>
        <p:spPr>
          <a:xfrm>
            <a:off x="5087889" y="4991762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5" name="מלבן 24"/>
          <p:cNvSpPr/>
          <p:nvPr/>
        </p:nvSpPr>
        <p:spPr>
          <a:xfrm>
            <a:off x="5087889" y="540929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6" name="מלבן 25"/>
          <p:cNvSpPr/>
          <p:nvPr/>
        </p:nvSpPr>
        <p:spPr>
          <a:xfrm>
            <a:off x="5087889" y="5826830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7" name="מלבן 26"/>
          <p:cNvSpPr/>
          <p:nvPr/>
        </p:nvSpPr>
        <p:spPr>
          <a:xfrm>
            <a:off x="5087889" y="6244364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55840" y="20608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0</a:t>
            </a:r>
            <a:endParaRPr lang="he-IL" sz="2500"/>
          </a:p>
        </p:txBody>
      </p:sp>
      <p:sp>
        <p:nvSpPr>
          <p:cNvPr id="29" name="TextBox 28"/>
          <p:cNvSpPr txBox="1"/>
          <p:nvPr/>
        </p:nvSpPr>
        <p:spPr>
          <a:xfrm>
            <a:off x="4655840" y="249289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</a:t>
            </a:r>
            <a:endParaRPr lang="he-IL" sz="2500"/>
          </a:p>
        </p:txBody>
      </p:sp>
      <p:sp>
        <p:nvSpPr>
          <p:cNvPr id="30" name="TextBox 29"/>
          <p:cNvSpPr txBox="1"/>
          <p:nvPr/>
        </p:nvSpPr>
        <p:spPr>
          <a:xfrm>
            <a:off x="4655840" y="2924944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2</a:t>
            </a:r>
            <a:endParaRPr lang="he-IL" sz="2500"/>
          </a:p>
        </p:txBody>
      </p:sp>
      <p:sp>
        <p:nvSpPr>
          <p:cNvPr id="31" name="TextBox 30"/>
          <p:cNvSpPr txBox="1"/>
          <p:nvPr/>
        </p:nvSpPr>
        <p:spPr>
          <a:xfrm>
            <a:off x="4655840" y="331198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3</a:t>
            </a:r>
            <a:endParaRPr lang="he-IL" sz="2500"/>
          </a:p>
        </p:txBody>
      </p:sp>
      <p:sp>
        <p:nvSpPr>
          <p:cNvPr id="32" name="TextBox 31"/>
          <p:cNvSpPr txBox="1"/>
          <p:nvPr/>
        </p:nvSpPr>
        <p:spPr>
          <a:xfrm>
            <a:off x="4655840" y="3717032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4</a:t>
            </a:r>
            <a:endParaRPr lang="he-IL" sz="2500"/>
          </a:p>
        </p:txBody>
      </p:sp>
      <p:sp>
        <p:nvSpPr>
          <p:cNvPr id="33" name="TextBox 32"/>
          <p:cNvSpPr txBox="1"/>
          <p:nvPr/>
        </p:nvSpPr>
        <p:spPr>
          <a:xfrm>
            <a:off x="4655840" y="413254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5</a:t>
            </a:r>
            <a:endParaRPr lang="he-IL" sz="2500"/>
          </a:p>
        </p:txBody>
      </p:sp>
      <p:sp>
        <p:nvSpPr>
          <p:cNvPr id="34" name="TextBox 33"/>
          <p:cNvSpPr txBox="1"/>
          <p:nvPr/>
        </p:nvSpPr>
        <p:spPr>
          <a:xfrm>
            <a:off x="4655840" y="45381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6</a:t>
            </a:r>
            <a:endParaRPr lang="he-IL" sz="2500"/>
          </a:p>
        </p:txBody>
      </p:sp>
      <p:sp>
        <p:nvSpPr>
          <p:cNvPr id="35" name="TextBox 34"/>
          <p:cNvSpPr txBox="1"/>
          <p:nvPr/>
        </p:nvSpPr>
        <p:spPr>
          <a:xfrm>
            <a:off x="4655840" y="496817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7</a:t>
            </a:r>
            <a:endParaRPr lang="he-IL" sz="2500"/>
          </a:p>
        </p:txBody>
      </p:sp>
      <p:sp>
        <p:nvSpPr>
          <p:cNvPr id="36" name="TextBox 35"/>
          <p:cNvSpPr txBox="1"/>
          <p:nvPr/>
        </p:nvSpPr>
        <p:spPr>
          <a:xfrm>
            <a:off x="4655840" y="537321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8</a:t>
            </a:r>
            <a:endParaRPr lang="he-IL" sz="2500"/>
          </a:p>
        </p:txBody>
      </p:sp>
      <p:sp>
        <p:nvSpPr>
          <p:cNvPr id="37" name="TextBox 36"/>
          <p:cNvSpPr txBox="1"/>
          <p:nvPr/>
        </p:nvSpPr>
        <p:spPr>
          <a:xfrm>
            <a:off x="4655840" y="580582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9</a:t>
            </a:r>
            <a:endParaRPr lang="he-IL" sz="2500"/>
          </a:p>
        </p:txBody>
      </p:sp>
      <p:sp>
        <p:nvSpPr>
          <p:cNvPr id="39" name="TextBox 38"/>
          <p:cNvSpPr txBox="1"/>
          <p:nvPr/>
        </p:nvSpPr>
        <p:spPr>
          <a:xfrm>
            <a:off x="1975104" y="3933056"/>
            <a:ext cx="2088232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500"/>
              <a:t>h(33)=0</a:t>
            </a:r>
            <a:endParaRPr lang="he-IL" sz="2500"/>
          </a:p>
        </p:txBody>
      </p:sp>
      <p:sp>
        <p:nvSpPr>
          <p:cNvPr id="40" name="מלבן 39"/>
          <p:cNvSpPr/>
          <p:nvPr/>
        </p:nvSpPr>
        <p:spPr>
          <a:xfrm>
            <a:off x="7153963" y="213285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1" name="מלבן 40"/>
          <p:cNvSpPr/>
          <p:nvPr/>
        </p:nvSpPr>
        <p:spPr>
          <a:xfrm>
            <a:off x="6672065" y="213285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33</a:t>
            </a:r>
            <a:endParaRPr lang="he-IL" sz="230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6" name="מחבר חץ ישר 5"/>
          <p:cNvCxnSpPr>
            <a:endCxn id="41" idx="1"/>
          </p:cNvCxnSpPr>
          <p:nvPr/>
        </p:nvCxnSpPr>
        <p:spPr>
          <a:xfrm>
            <a:off x="5569788" y="2312876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מלבן 41"/>
          <p:cNvSpPr/>
          <p:nvPr/>
        </p:nvSpPr>
        <p:spPr>
          <a:xfrm>
            <a:off x="7165640" y="2570192"/>
            <a:ext cx="481900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3" name="מלבן 42"/>
          <p:cNvSpPr/>
          <p:nvPr/>
        </p:nvSpPr>
        <p:spPr>
          <a:xfrm>
            <a:off x="6683742" y="2570192"/>
            <a:ext cx="481899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44" name="מחבר חץ ישר 43"/>
          <p:cNvCxnSpPr>
            <a:endCxn id="43" idx="1"/>
          </p:cNvCxnSpPr>
          <p:nvPr/>
        </p:nvCxnSpPr>
        <p:spPr>
          <a:xfrm>
            <a:off x="5581465" y="2740311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מלבן 44"/>
          <p:cNvSpPr/>
          <p:nvPr/>
        </p:nvSpPr>
        <p:spPr>
          <a:xfrm>
            <a:off x="7161606" y="2982438"/>
            <a:ext cx="481900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6" name="מלבן 45"/>
          <p:cNvSpPr/>
          <p:nvPr/>
        </p:nvSpPr>
        <p:spPr>
          <a:xfrm>
            <a:off x="6679708" y="2982438"/>
            <a:ext cx="481899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24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47" name="מחבר חץ ישר 46"/>
          <p:cNvCxnSpPr>
            <a:endCxn id="46" idx="1"/>
          </p:cNvCxnSpPr>
          <p:nvPr/>
        </p:nvCxnSpPr>
        <p:spPr>
          <a:xfrm>
            <a:off x="5577431" y="3152557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מלבן 50"/>
          <p:cNvSpPr/>
          <p:nvPr/>
        </p:nvSpPr>
        <p:spPr>
          <a:xfrm>
            <a:off x="8638436" y="296848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" name="מלבן 51"/>
          <p:cNvSpPr/>
          <p:nvPr/>
        </p:nvSpPr>
        <p:spPr>
          <a:xfrm>
            <a:off x="8156538" y="296848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13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53" name="מחבר חץ ישר 52"/>
          <p:cNvCxnSpPr>
            <a:endCxn id="52" idx="1"/>
          </p:cNvCxnSpPr>
          <p:nvPr/>
        </p:nvCxnSpPr>
        <p:spPr>
          <a:xfrm>
            <a:off x="7406591" y="3148506"/>
            <a:ext cx="74994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קבוצה 4"/>
          <p:cNvGrpSpPr/>
          <p:nvPr/>
        </p:nvGrpSpPr>
        <p:grpSpPr>
          <a:xfrm>
            <a:off x="7406590" y="2132856"/>
            <a:ext cx="3225914" cy="360040"/>
            <a:chOff x="5882590" y="2132856"/>
            <a:chExt cx="3225914" cy="360040"/>
          </a:xfrm>
        </p:grpSpPr>
        <p:sp>
          <p:nvSpPr>
            <p:cNvPr id="48" name="מלבן 47"/>
            <p:cNvSpPr/>
            <p:nvPr/>
          </p:nvSpPr>
          <p:spPr>
            <a:xfrm>
              <a:off x="7114436" y="2132856"/>
              <a:ext cx="48190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9" name="מלבן 48"/>
            <p:cNvSpPr/>
            <p:nvPr/>
          </p:nvSpPr>
          <p:spPr>
            <a:xfrm>
              <a:off x="6632537" y="2132856"/>
              <a:ext cx="481899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30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11</a:t>
              </a:r>
              <a:endParaRPr lang="he-IL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50" name="מחבר חץ ישר 49"/>
            <p:cNvCxnSpPr>
              <a:endCxn id="49" idx="1"/>
            </p:cNvCxnSpPr>
            <p:nvPr/>
          </p:nvCxnSpPr>
          <p:spPr>
            <a:xfrm>
              <a:off x="5882590" y="2312876"/>
              <a:ext cx="7499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מלבן 53"/>
            <p:cNvSpPr/>
            <p:nvPr/>
          </p:nvSpPr>
          <p:spPr>
            <a:xfrm>
              <a:off x="8626604" y="2132856"/>
              <a:ext cx="48190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30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/</a:t>
              </a:r>
              <a:endParaRPr lang="he-IL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55" name="מלבן 54"/>
            <p:cNvSpPr/>
            <p:nvPr/>
          </p:nvSpPr>
          <p:spPr>
            <a:xfrm>
              <a:off x="8144705" y="2132856"/>
              <a:ext cx="481899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30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22</a:t>
              </a:r>
              <a:endParaRPr lang="he-IL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56" name="מחבר חץ ישר 55"/>
            <p:cNvCxnSpPr>
              <a:endCxn id="55" idx="1"/>
            </p:cNvCxnSpPr>
            <p:nvPr/>
          </p:nvCxnSpPr>
          <p:spPr>
            <a:xfrm>
              <a:off x="7394758" y="2312876"/>
              <a:ext cx="7499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1847528" y="2052138"/>
            <a:ext cx="2664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/>
              <a:t>Chaining</a:t>
            </a:r>
            <a:endParaRPr lang="he-IL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>
                          <a:latin typeface="Cambria Math"/>
                        </a:rPr>
                        <m:t>h</m:t>
                      </m:r>
                      <m:r>
                        <a:rPr lang="en-US" sz="2500" i="1" dirty="0">
                          <a:latin typeface="Cambria Math"/>
                        </a:rPr>
                        <m:t>(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)=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𝑚𝑜𝑑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11</m:t>
                      </m:r>
                    </m:oMath>
                  </m:oMathPara>
                </a14:m>
                <a:endParaRPr lang="he-IL" sz="250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92EDAD8-F7AA-B74B-3D4F-DDE344B03CBF}"/>
              </a:ext>
            </a:extLst>
          </p:cNvPr>
          <p:cNvSpPr txBox="1"/>
          <p:nvPr/>
        </p:nvSpPr>
        <p:spPr>
          <a:xfrm>
            <a:off x="4444409" y="6192306"/>
            <a:ext cx="571471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10</a:t>
            </a:r>
            <a:endParaRPr lang="he-IL" sz="250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456912D4-F2D6-AC69-FA98-D05E67D0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27</a:t>
            </a:fld>
            <a:endParaRPr lang="vi-V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2</a:t>
            </a:r>
            <a:r>
              <a:rPr lang="vi-VN" dirty="0">
                <a:cs typeface="Arial" panose="020B0604020202020204" pitchFamily="34" charset="0"/>
              </a:rPr>
              <a:t>. </a:t>
            </a:r>
            <a:r>
              <a:rPr lang="en-US" dirty="0">
                <a:cs typeface="Arial" panose="020B0604020202020204" pitchFamily="34" charset="0"/>
              </a:rPr>
              <a:t>XUNG ĐỘT VÀ GIẢI QUYẾT XUNG ĐỘT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6C703A-EEC6-3FDA-D3BD-46362B587C50}"/>
              </a:ext>
            </a:extLst>
          </p:cNvPr>
          <p:cNvSpPr txBox="1">
            <a:spLocks/>
          </p:cNvSpPr>
          <p:nvPr/>
        </p:nvSpPr>
        <p:spPr>
          <a:xfrm>
            <a:off x="190677" y="695978"/>
            <a:ext cx="11705761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274320">
              <a:buSzPct val="95000"/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theo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tạo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chuỗi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8" name="מציין מיקום תוכן 2">
            <a:extLst>
              <a:ext uri="{FF2B5EF4-FFF2-40B4-BE49-F238E27FC236}">
                <a16:creationId xmlns:a16="http://schemas.microsoft.com/office/drawing/2014/main" id="{259C0958-0A52-08FE-8974-DF5AB8E51EE2}"/>
              </a:ext>
            </a:extLst>
          </p:cNvPr>
          <p:cNvSpPr txBox="1">
            <a:spLocks/>
          </p:cNvSpPr>
          <p:nvPr/>
        </p:nvSpPr>
        <p:spPr>
          <a:xfrm>
            <a:off x="1738080" y="1432887"/>
            <a:ext cx="8229600" cy="532656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600">
                <a:solidFill>
                  <a:srgbClr val="002060"/>
                </a:solidFill>
              </a:rPr>
              <a:t>22</a:t>
            </a:r>
            <a:r>
              <a:rPr lang="en-US" sz="2600"/>
              <a:t>, </a:t>
            </a:r>
            <a:r>
              <a:rPr lang="en-US" sz="2600">
                <a:solidFill>
                  <a:srgbClr val="002060"/>
                </a:solidFill>
              </a:rPr>
              <a:t>1</a:t>
            </a:r>
            <a:r>
              <a:rPr lang="en-US" sz="2600"/>
              <a:t>, </a:t>
            </a:r>
            <a:r>
              <a:rPr lang="en-US" sz="2600">
                <a:solidFill>
                  <a:srgbClr val="002060"/>
                </a:solidFill>
              </a:rPr>
              <a:t>13</a:t>
            </a:r>
            <a:r>
              <a:rPr lang="en-US" sz="2600"/>
              <a:t>, </a:t>
            </a:r>
            <a:r>
              <a:rPr lang="en-US" sz="2600">
                <a:solidFill>
                  <a:srgbClr val="002060"/>
                </a:solidFill>
              </a:rPr>
              <a:t>11,</a:t>
            </a:r>
            <a:r>
              <a:rPr lang="en-US" sz="2600"/>
              <a:t> </a:t>
            </a:r>
            <a:r>
              <a:rPr lang="en-US" sz="2600">
                <a:solidFill>
                  <a:srgbClr val="002060"/>
                </a:solidFill>
              </a:rPr>
              <a:t>24,</a:t>
            </a:r>
            <a:r>
              <a:rPr lang="en-US" sz="2600"/>
              <a:t> </a:t>
            </a:r>
            <a:r>
              <a:rPr lang="en-US" sz="2600" b="1">
                <a:solidFill>
                  <a:srgbClr val="FF0000"/>
                </a:solidFill>
              </a:rPr>
              <a:t>33</a:t>
            </a:r>
            <a:r>
              <a:rPr lang="en-US" sz="2600"/>
              <a:t>, 18, 42, 31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348419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8728E-6 L -0.17812 1.38728E-6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/>
          <p:nvPr/>
        </p:nvSpPr>
        <p:spPr>
          <a:xfrm>
            <a:off x="5087889" y="213285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מלבן 10"/>
          <p:cNvSpPr/>
          <p:nvPr/>
        </p:nvSpPr>
        <p:spPr>
          <a:xfrm>
            <a:off x="5087889" y="254525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3" name="מלבן 12"/>
          <p:cNvSpPr/>
          <p:nvPr/>
        </p:nvSpPr>
        <p:spPr>
          <a:xfrm>
            <a:off x="5087889" y="295053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5" name="מלבן 14"/>
          <p:cNvSpPr/>
          <p:nvPr/>
        </p:nvSpPr>
        <p:spPr>
          <a:xfrm>
            <a:off x="5087889" y="336293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7" name="מלבן 16"/>
          <p:cNvSpPr/>
          <p:nvPr/>
        </p:nvSpPr>
        <p:spPr>
          <a:xfrm>
            <a:off x="5087889" y="377533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9" name="מלבן 18"/>
          <p:cNvSpPr/>
          <p:nvPr/>
        </p:nvSpPr>
        <p:spPr>
          <a:xfrm>
            <a:off x="5087889" y="418061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1" name="מלבן 20"/>
          <p:cNvSpPr/>
          <p:nvPr/>
        </p:nvSpPr>
        <p:spPr>
          <a:xfrm>
            <a:off x="5087889" y="4594909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2" name="מלבן 21"/>
          <p:cNvSpPr/>
          <p:nvPr/>
        </p:nvSpPr>
        <p:spPr>
          <a:xfrm>
            <a:off x="5087889" y="4991762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5" name="מלבן 24"/>
          <p:cNvSpPr/>
          <p:nvPr/>
        </p:nvSpPr>
        <p:spPr>
          <a:xfrm>
            <a:off x="5087889" y="540929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6" name="מלבן 25"/>
          <p:cNvSpPr/>
          <p:nvPr/>
        </p:nvSpPr>
        <p:spPr>
          <a:xfrm>
            <a:off x="5087889" y="5826830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7" name="מלבן 26"/>
          <p:cNvSpPr/>
          <p:nvPr/>
        </p:nvSpPr>
        <p:spPr>
          <a:xfrm>
            <a:off x="5087889" y="6244364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55840" y="20608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0</a:t>
            </a:r>
            <a:endParaRPr lang="he-IL" sz="2500"/>
          </a:p>
        </p:txBody>
      </p:sp>
      <p:sp>
        <p:nvSpPr>
          <p:cNvPr id="29" name="TextBox 28"/>
          <p:cNvSpPr txBox="1"/>
          <p:nvPr/>
        </p:nvSpPr>
        <p:spPr>
          <a:xfrm>
            <a:off x="4655840" y="249289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</a:t>
            </a:r>
            <a:endParaRPr lang="he-IL" sz="2500"/>
          </a:p>
        </p:txBody>
      </p:sp>
      <p:sp>
        <p:nvSpPr>
          <p:cNvPr id="30" name="TextBox 29"/>
          <p:cNvSpPr txBox="1"/>
          <p:nvPr/>
        </p:nvSpPr>
        <p:spPr>
          <a:xfrm>
            <a:off x="4655840" y="2924944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2</a:t>
            </a:r>
            <a:endParaRPr lang="he-IL" sz="2500"/>
          </a:p>
        </p:txBody>
      </p:sp>
      <p:sp>
        <p:nvSpPr>
          <p:cNvPr id="31" name="TextBox 30"/>
          <p:cNvSpPr txBox="1"/>
          <p:nvPr/>
        </p:nvSpPr>
        <p:spPr>
          <a:xfrm>
            <a:off x="4655840" y="331198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3</a:t>
            </a:r>
            <a:endParaRPr lang="he-IL" sz="2500"/>
          </a:p>
        </p:txBody>
      </p:sp>
      <p:sp>
        <p:nvSpPr>
          <p:cNvPr id="32" name="TextBox 31"/>
          <p:cNvSpPr txBox="1"/>
          <p:nvPr/>
        </p:nvSpPr>
        <p:spPr>
          <a:xfrm>
            <a:off x="4655840" y="3717032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4</a:t>
            </a:r>
            <a:endParaRPr lang="he-IL" sz="2500"/>
          </a:p>
        </p:txBody>
      </p:sp>
      <p:sp>
        <p:nvSpPr>
          <p:cNvPr id="33" name="TextBox 32"/>
          <p:cNvSpPr txBox="1"/>
          <p:nvPr/>
        </p:nvSpPr>
        <p:spPr>
          <a:xfrm>
            <a:off x="4655840" y="413254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5</a:t>
            </a:r>
            <a:endParaRPr lang="he-IL" sz="2500"/>
          </a:p>
        </p:txBody>
      </p:sp>
      <p:sp>
        <p:nvSpPr>
          <p:cNvPr id="34" name="TextBox 33"/>
          <p:cNvSpPr txBox="1"/>
          <p:nvPr/>
        </p:nvSpPr>
        <p:spPr>
          <a:xfrm>
            <a:off x="4655840" y="45381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6</a:t>
            </a:r>
            <a:endParaRPr lang="he-IL" sz="2500"/>
          </a:p>
        </p:txBody>
      </p:sp>
      <p:sp>
        <p:nvSpPr>
          <p:cNvPr id="35" name="TextBox 34"/>
          <p:cNvSpPr txBox="1"/>
          <p:nvPr/>
        </p:nvSpPr>
        <p:spPr>
          <a:xfrm>
            <a:off x="4655840" y="496817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7</a:t>
            </a:r>
            <a:endParaRPr lang="he-IL" sz="2500"/>
          </a:p>
        </p:txBody>
      </p:sp>
      <p:sp>
        <p:nvSpPr>
          <p:cNvPr id="36" name="TextBox 35"/>
          <p:cNvSpPr txBox="1"/>
          <p:nvPr/>
        </p:nvSpPr>
        <p:spPr>
          <a:xfrm>
            <a:off x="4655840" y="537321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8</a:t>
            </a:r>
            <a:endParaRPr lang="he-IL" sz="2500"/>
          </a:p>
        </p:txBody>
      </p:sp>
      <p:sp>
        <p:nvSpPr>
          <p:cNvPr id="37" name="TextBox 36"/>
          <p:cNvSpPr txBox="1"/>
          <p:nvPr/>
        </p:nvSpPr>
        <p:spPr>
          <a:xfrm>
            <a:off x="4655840" y="580582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9</a:t>
            </a:r>
            <a:endParaRPr lang="he-IL" sz="2500"/>
          </a:p>
        </p:txBody>
      </p:sp>
      <p:sp>
        <p:nvSpPr>
          <p:cNvPr id="39" name="TextBox 38"/>
          <p:cNvSpPr txBox="1"/>
          <p:nvPr/>
        </p:nvSpPr>
        <p:spPr>
          <a:xfrm>
            <a:off x="1975104" y="3933056"/>
            <a:ext cx="2088232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500"/>
              <a:t>h(18)=7</a:t>
            </a:r>
            <a:endParaRPr lang="he-IL" sz="2500"/>
          </a:p>
        </p:txBody>
      </p:sp>
      <p:sp>
        <p:nvSpPr>
          <p:cNvPr id="40" name="מלבן 39"/>
          <p:cNvSpPr/>
          <p:nvPr/>
        </p:nvSpPr>
        <p:spPr>
          <a:xfrm>
            <a:off x="7153963" y="213285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1" name="מלבן 40"/>
          <p:cNvSpPr/>
          <p:nvPr/>
        </p:nvSpPr>
        <p:spPr>
          <a:xfrm>
            <a:off x="6672065" y="213285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33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6" name="מחבר חץ ישר 5"/>
          <p:cNvCxnSpPr>
            <a:endCxn id="41" idx="1"/>
          </p:cNvCxnSpPr>
          <p:nvPr/>
        </p:nvCxnSpPr>
        <p:spPr>
          <a:xfrm>
            <a:off x="5569788" y="2312876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מלבן 41"/>
          <p:cNvSpPr/>
          <p:nvPr/>
        </p:nvSpPr>
        <p:spPr>
          <a:xfrm>
            <a:off x="7165640" y="2570192"/>
            <a:ext cx="481900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3" name="מלבן 42"/>
          <p:cNvSpPr/>
          <p:nvPr/>
        </p:nvSpPr>
        <p:spPr>
          <a:xfrm>
            <a:off x="6683742" y="2570192"/>
            <a:ext cx="481899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44" name="מחבר חץ ישר 43"/>
          <p:cNvCxnSpPr>
            <a:endCxn id="43" idx="1"/>
          </p:cNvCxnSpPr>
          <p:nvPr/>
        </p:nvCxnSpPr>
        <p:spPr>
          <a:xfrm>
            <a:off x="5581465" y="2740311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מלבן 44"/>
          <p:cNvSpPr/>
          <p:nvPr/>
        </p:nvSpPr>
        <p:spPr>
          <a:xfrm>
            <a:off x="7161606" y="2982438"/>
            <a:ext cx="481900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6" name="מלבן 45"/>
          <p:cNvSpPr/>
          <p:nvPr/>
        </p:nvSpPr>
        <p:spPr>
          <a:xfrm>
            <a:off x="6679708" y="2982438"/>
            <a:ext cx="481899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24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47" name="מחבר חץ ישר 46"/>
          <p:cNvCxnSpPr>
            <a:endCxn id="46" idx="1"/>
          </p:cNvCxnSpPr>
          <p:nvPr/>
        </p:nvCxnSpPr>
        <p:spPr>
          <a:xfrm>
            <a:off x="5577431" y="3152557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מלבן 47"/>
          <p:cNvSpPr/>
          <p:nvPr/>
        </p:nvSpPr>
        <p:spPr>
          <a:xfrm>
            <a:off x="8638436" y="213285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9" name="מלבן 48"/>
          <p:cNvSpPr/>
          <p:nvPr/>
        </p:nvSpPr>
        <p:spPr>
          <a:xfrm>
            <a:off x="8156538" y="213285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11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50" name="מחבר חץ ישר 49"/>
          <p:cNvCxnSpPr>
            <a:endCxn id="49" idx="1"/>
          </p:cNvCxnSpPr>
          <p:nvPr/>
        </p:nvCxnSpPr>
        <p:spPr>
          <a:xfrm>
            <a:off x="7406591" y="2312876"/>
            <a:ext cx="74994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מלבן 50"/>
          <p:cNvSpPr/>
          <p:nvPr/>
        </p:nvSpPr>
        <p:spPr>
          <a:xfrm>
            <a:off x="8638436" y="296848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" name="מלבן 51"/>
          <p:cNvSpPr/>
          <p:nvPr/>
        </p:nvSpPr>
        <p:spPr>
          <a:xfrm>
            <a:off x="8156538" y="296848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13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53" name="מחבר חץ ישר 52"/>
          <p:cNvCxnSpPr>
            <a:endCxn id="52" idx="1"/>
          </p:cNvCxnSpPr>
          <p:nvPr/>
        </p:nvCxnSpPr>
        <p:spPr>
          <a:xfrm>
            <a:off x="7406591" y="3148506"/>
            <a:ext cx="74994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מלבן 53"/>
          <p:cNvSpPr/>
          <p:nvPr/>
        </p:nvSpPr>
        <p:spPr>
          <a:xfrm>
            <a:off x="10150604" y="213285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5" name="מלבן 54"/>
          <p:cNvSpPr/>
          <p:nvPr/>
        </p:nvSpPr>
        <p:spPr>
          <a:xfrm>
            <a:off x="9668706" y="213285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22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56" name="מחבר חץ ישר 55"/>
          <p:cNvCxnSpPr>
            <a:endCxn id="55" idx="1"/>
          </p:cNvCxnSpPr>
          <p:nvPr/>
        </p:nvCxnSpPr>
        <p:spPr>
          <a:xfrm>
            <a:off x="8918759" y="2312876"/>
            <a:ext cx="74994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מלבן 56"/>
          <p:cNvSpPr/>
          <p:nvPr/>
        </p:nvSpPr>
        <p:spPr>
          <a:xfrm>
            <a:off x="7155296" y="501317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8" name="מלבן 57"/>
          <p:cNvSpPr/>
          <p:nvPr/>
        </p:nvSpPr>
        <p:spPr>
          <a:xfrm>
            <a:off x="6673398" y="501317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18</a:t>
            </a:r>
            <a:endParaRPr lang="he-IL" sz="230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59" name="מחבר חץ ישר 58"/>
          <p:cNvCxnSpPr>
            <a:endCxn id="58" idx="1"/>
          </p:cNvCxnSpPr>
          <p:nvPr/>
        </p:nvCxnSpPr>
        <p:spPr>
          <a:xfrm>
            <a:off x="5571121" y="5193196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47528" y="2052138"/>
            <a:ext cx="2664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/>
              <a:t>Chaining</a:t>
            </a:r>
            <a:endParaRPr lang="he-IL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>
                          <a:latin typeface="Cambria Math"/>
                        </a:rPr>
                        <m:t>h</m:t>
                      </m:r>
                      <m:r>
                        <a:rPr lang="en-US" sz="2500" i="1" dirty="0">
                          <a:latin typeface="Cambria Math"/>
                        </a:rPr>
                        <m:t>(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)=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𝑚𝑜𝑑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11</m:t>
                      </m:r>
                    </m:oMath>
                  </m:oMathPara>
                </a14:m>
                <a:endParaRPr lang="he-IL" sz="250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F6992A-A980-D6EC-945E-052C888B556D}"/>
              </a:ext>
            </a:extLst>
          </p:cNvPr>
          <p:cNvSpPr txBox="1"/>
          <p:nvPr/>
        </p:nvSpPr>
        <p:spPr>
          <a:xfrm>
            <a:off x="4444409" y="6192306"/>
            <a:ext cx="571471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10</a:t>
            </a:r>
            <a:endParaRPr lang="he-IL" sz="250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22FC0BB-99C7-AB49-DBDB-FDFF6B0E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28</a:t>
            </a:fld>
            <a:endParaRPr lang="vi-V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2</a:t>
            </a:r>
            <a:r>
              <a:rPr lang="vi-VN" dirty="0">
                <a:cs typeface="Arial" panose="020B0604020202020204" pitchFamily="34" charset="0"/>
              </a:rPr>
              <a:t>. </a:t>
            </a:r>
            <a:r>
              <a:rPr lang="en-US" dirty="0">
                <a:cs typeface="Arial" panose="020B0604020202020204" pitchFamily="34" charset="0"/>
              </a:rPr>
              <a:t>XUNG ĐỘT VÀ GIẢI QUYẾT XUNG ĐỘT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8729097-A105-E3A8-E1FA-EC1318823B3B}"/>
              </a:ext>
            </a:extLst>
          </p:cNvPr>
          <p:cNvSpPr txBox="1">
            <a:spLocks/>
          </p:cNvSpPr>
          <p:nvPr/>
        </p:nvSpPr>
        <p:spPr>
          <a:xfrm>
            <a:off x="190677" y="695978"/>
            <a:ext cx="11705761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274320">
              <a:buSzPct val="95000"/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theo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tạo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chuỗi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" name="מציין מיקום תוכן 2">
            <a:extLst>
              <a:ext uri="{FF2B5EF4-FFF2-40B4-BE49-F238E27FC236}">
                <a16:creationId xmlns:a16="http://schemas.microsoft.com/office/drawing/2014/main" id="{D2381630-E2C4-8A86-27E3-A30B00D24C9F}"/>
              </a:ext>
            </a:extLst>
          </p:cNvPr>
          <p:cNvSpPr txBox="1">
            <a:spLocks/>
          </p:cNvSpPr>
          <p:nvPr/>
        </p:nvSpPr>
        <p:spPr>
          <a:xfrm>
            <a:off x="1738080" y="1432887"/>
            <a:ext cx="8229600" cy="532656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600">
                <a:solidFill>
                  <a:srgbClr val="002060"/>
                </a:solidFill>
              </a:rPr>
              <a:t>22</a:t>
            </a:r>
            <a:r>
              <a:rPr lang="en-US" sz="2600"/>
              <a:t>, </a:t>
            </a:r>
            <a:r>
              <a:rPr lang="en-US" sz="2600">
                <a:solidFill>
                  <a:srgbClr val="002060"/>
                </a:solidFill>
              </a:rPr>
              <a:t>1</a:t>
            </a:r>
            <a:r>
              <a:rPr lang="en-US" sz="2600"/>
              <a:t>, </a:t>
            </a:r>
            <a:r>
              <a:rPr lang="en-US" sz="2600">
                <a:solidFill>
                  <a:srgbClr val="002060"/>
                </a:solidFill>
              </a:rPr>
              <a:t>13</a:t>
            </a:r>
            <a:r>
              <a:rPr lang="en-US" sz="2600"/>
              <a:t>, </a:t>
            </a:r>
            <a:r>
              <a:rPr lang="en-US" sz="2600">
                <a:solidFill>
                  <a:srgbClr val="002060"/>
                </a:solidFill>
              </a:rPr>
              <a:t>11,</a:t>
            </a:r>
            <a:r>
              <a:rPr lang="en-US" sz="2600"/>
              <a:t> </a:t>
            </a:r>
            <a:r>
              <a:rPr lang="en-US" sz="2600">
                <a:solidFill>
                  <a:srgbClr val="002060"/>
                </a:solidFill>
              </a:rPr>
              <a:t>24,</a:t>
            </a:r>
            <a:r>
              <a:rPr lang="en-US" sz="2600"/>
              <a:t> </a:t>
            </a:r>
            <a:r>
              <a:rPr lang="en-US" sz="2600">
                <a:solidFill>
                  <a:srgbClr val="002060"/>
                </a:solidFill>
              </a:rPr>
              <a:t>33</a:t>
            </a:r>
            <a:r>
              <a:rPr lang="en-US" sz="2600"/>
              <a:t>, </a:t>
            </a:r>
            <a:r>
              <a:rPr lang="en-US" sz="2600" b="1">
                <a:solidFill>
                  <a:srgbClr val="FF0000"/>
                </a:solidFill>
              </a:rPr>
              <a:t>18</a:t>
            </a:r>
            <a:r>
              <a:rPr lang="en-US" sz="2600"/>
              <a:t>, 42, 31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3904043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/>
          <p:nvPr/>
        </p:nvSpPr>
        <p:spPr>
          <a:xfrm>
            <a:off x="5087889" y="213285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מלבן 10"/>
          <p:cNvSpPr/>
          <p:nvPr/>
        </p:nvSpPr>
        <p:spPr>
          <a:xfrm>
            <a:off x="5087889" y="254525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3" name="מלבן 12"/>
          <p:cNvSpPr/>
          <p:nvPr/>
        </p:nvSpPr>
        <p:spPr>
          <a:xfrm>
            <a:off x="5087889" y="295053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5" name="מלבן 14"/>
          <p:cNvSpPr/>
          <p:nvPr/>
        </p:nvSpPr>
        <p:spPr>
          <a:xfrm>
            <a:off x="5087889" y="336293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7" name="מלבן 16"/>
          <p:cNvSpPr/>
          <p:nvPr/>
        </p:nvSpPr>
        <p:spPr>
          <a:xfrm>
            <a:off x="5087889" y="377533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9" name="מלבן 18"/>
          <p:cNvSpPr/>
          <p:nvPr/>
        </p:nvSpPr>
        <p:spPr>
          <a:xfrm>
            <a:off x="5087889" y="418061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1" name="מלבן 20"/>
          <p:cNvSpPr/>
          <p:nvPr/>
        </p:nvSpPr>
        <p:spPr>
          <a:xfrm>
            <a:off x="5087889" y="4594909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2" name="מלבן 21"/>
          <p:cNvSpPr/>
          <p:nvPr/>
        </p:nvSpPr>
        <p:spPr>
          <a:xfrm>
            <a:off x="5087889" y="4991762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5" name="מלבן 24"/>
          <p:cNvSpPr/>
          <p:nvPr/>
        </p:nvSpPr>
        <p:spPr>
          <a:xfrm>
            <a:off x="5087889" y="540929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6" name="מלבן 25"/>
          <p:cNvSpPr/>
          <p:nvPr/>
        </p:nvSpPr>
        <p:spPr>
          <a:xfrm>
            <a:off x="5087889" y="5826830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7" name="מלבן 26"/>
          <p:cNvSpPr/>
          <p:nvPr/>
        </p:nvSpPr>
        <p:spPr>
          <a:xfrm>
            <a:off x="5087889" y="6244364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55840" y="20608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0</a:t>
            </a:r>
            <a:endParaRPr lang="he-IL" sz="2500"/>
          </a:p>
        </p:txBody>
      </p:sp>
      <p:sp>
        <p:nvSpPr>
          <p:cNvPr id="29" name="TextBox 28"/>
          <p:cNvSpPr txBox="1"/>
          <p:nvPr/>
        </p:nvSpPr>
        <p:spPr>
          <a:xfrm>
            <a:off x="4655840" y="249289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</a:t>
            </a:r>
            <a:endParaRPr lang="he-IL" sz="2500"/>
          </a:p>
        </p:txBody>
      </p:sp>
      <p:sp>
        <p:nvSpPr>
          <p:cNvPr id="30" name="TextBox 29"/>
          <p:cNvSpPr txBox="1"/>
          <p:nvPr/>
        </p:nvSpPr>
        <p:spPr>
          <a:xfrm>
            <a:off x="4655840" y="2924944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2</a:t>
            </a:r>
            <a:endParaRPr lang="he-IL" sz="2500"/>
          </a:p>
        </p:txBody>
      </p:sp>
      <p:sp>
        <p:nvSpPr>
          <p:cNvPr id="31" name="TextBox 30"/>
          <p:cNvSpPr txBox="1"/>
          <p:nvPr/>
        </p:nvSpPr>
        <p:spPr>
          <a:xfrm>
            <a:off x="4655840" y="331198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3</a:t>
            </a:r>
            <a:endParaRPr lang="he-IL" sz="2500"/>
          </a:p>
        </p:txBody>
      </p:sp>
      <p:sp>
        <p:nvSpPr>
          <p:cNvPr id="32" name="TextBox 31"/>
          <p:cNvSpPr txBox="1"/>
          <p:nvPr/>
        </p:nvSpPr>
        <p:spPr>
          <a:xfrm>
            <a:off x="4655840" y="3717032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4</a:t>
            </a:r>
            <a:endParaRPr lang="he-IL" sz="2500"/>
          </a:p>
        </p:txBody>
      </p:sp>
      <p:sp>
        <p:nvSpPr>
          <p:cNvPr id="33" name="TextBox 32"/>
          <p:cNvSpPr txBox="1"/>
          <p:nvPr/>
        </p:nvSpPr>
        <p:spPr>
          <a:xfrm>
            <a:off x="4655840" y="413254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5</a:t>
            </a:r>
            <a:endParaRPr lang="he-IL" sz="2500"/>
          </a:p>
        </p:txBody>
      </p:sp>
      <p:sp>
        <p:nvSpPr>
          <p:cNvPr id="34" name="TextBox 33"/>
          <p:cNvSpPr txBox="1"/>
          <p:nvPr/>
        </p:nvSpPr>
        <p:spPr>
          <a:xfrm>
            <a:off x="4655840" y="45381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6</a:t>
            </a:r>
            <a:endParaRPr lang="he-IL" sz="2500"/>
          </a:p>
        </p:txBody>
      </p:sp>
      <p:sp>
        <p:nvSpPr>
          <p:cNvPr id="35" name="TextBox 34"/>
          <p:cNvSpPr txBox="1"/>
          <p:nvPr/>
        </p:nvSpPr>
        <p:spPr>
          <a:xfrm>
            <a:off x="4655840" y="496817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7</a:t>
            </a:r>
            <a:endParaRPr lang="he-IL" sz="2500"/>
          </a:p>
        </p:txBody>
      </p:sp>
      <p:sp>
        <p:nvSpPr>
          <p:cNvPr id="36" name="TextBox 35"/>
          <p:cNvSpPr txBox="1"/>
          <p:nvPr/>
        </p:nvSpPr>
        <p:spPr>
          <a:xfrm>
            <a:off x="4655840" y="537321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8</a:t>
            </a:r>
            <a:endParaRPr lang="he-IL" sz="2500"/>
          </a:p>
        </p:txBody>
      </p:sp>
      <p:sp>
        <p:nvSpPr>
          <p:cNvPr id="37" name="TextBox 36"/>
          <p:cNvSpPr txBox="1"/>
          <p:nvPr/>
        </p:nvSpPr>
        <p:spPr>
          <a:xfrm>
            <a:off x="4655840" y="580582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9</a:t>
            </a:r>
            <a:endParaRPr lang="he-IL" sz="2500"/>
          </a:p>
        </p:txBody>
      </p:sp>
      <p:sp>
        <p:nvSpPr>
          <p:cNvPr id="39" name="TextBox 38"/>
          <p:cNvSpPr txBox="1"/>
          <p:nvPr/>
        </p:nvSpPr>
        <p:spPr>
          <a:xfrm>
            <a:off x="1975104" y="3933056"/>
            <a:ext cx="2088232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500"/>
              <a:t>h(42)=9</a:t>
            </a:r>
            <a:endParaRPr lang="he-IL" sz="2500"/>
          </a:p>
        </p:txBody>
      </p:sp>
      <p:sp>
        <p:nvSpPr>
          <p:cNvPr id="40" name="מלבן 39"/>
          <p:cNvSpPr/>
          <p:nvPr/>
        </p:nvSpPr>
        <p:spPr>
          <a:xfrm>
            <a:off x="7153963" y="213285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1" name="מלבן 40"/>
          <p:cNvSpPr/>
          <p:nvPr/>
        </p:nvSpPr>
        <p:spPr>
          <a:xfrm>
            <a:off x="6672065" y="213285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33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6" name="מחבר חץ ישר 5"/>
          <p:cNvCxnSpPr>
            <a:endCxn id="41" idx="1"/>
          </p:cNvCxnSpPr>
          <p:nvPr/>
        </p:nvCxnSpPr>
        <p:spPr>
          <a:xfrm>
            <a:off x="5569788" y="2312876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מלבן 41"/>
          <p:cNvSpPr/>
          <p:nvPr/>
        </p:nvSpPr>
        <p:spPr>
          <a:xfrm>
            <a:off x="7165640" y="2570192"/>
            <a:ext cx="481900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3" name="מלבן 42"/>
          <p:cNvSpPr/>
          <p:nvPr/>
        </p:nvSpPr>
        <p:spPr>
          <a:xfrm>
            <a:off x="6683742" y="2570192"/>
            <a:ext cx="481899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44" name="מחבר חץ ישר 43"/>
          <p:cNvCxnSpPr>
            <a:endCxn id="43" idx="1"/>
          </p:cNvCxnSpPr>
          <p:nvPr/>
        </p:nvCxnSpPr>
        <p:spPr>
          <a:xfrm>
            <a:off x="5581465" y="2740311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מלבן 44"/>
          <p:cNvSpPr/>
          <p:nvPr/>
        </p:nvSpPr>
        <p:spPr>
          <a:xfrm>
            <a:off x="7161606" y="2982438"/>
            <a:ext cx="481900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6" name="מלבן 45"/>
          <p:cNvSpPr/>
          <p:nvPr/>
        </p:nvSpPr>
        <p:spPr>
          <a:xfrm>
            <a:off x="6679708" y="2982438"/>
            <a:ext cx="481899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24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47" name="מחבר חץ ישר 46"/>
          <p:cNvCxnSpPr>
            <a:endCxn id="46" idx="1"/>
          </p:cNvCxnSpPr>
          <p:nvPr/>
        </p:nvCxnSpPr>
        <p:spPr>
          <a:xfrm>
            <a:off x="5577431" y="3152557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מלבן 47"/>
          <p:cNvSpPr/>
          <p:nvPr/>
        </p:nvSpPr>
        <p:spPr>
          <a:xfrm>
            <a:off x="8638436" y="213285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9" name="מלבן 48"/>
          <p:cNvSpPr/>
          <p:nvPr/>
        </p:nvSpPr>
        <p:spPr>
          <a:xfrm>
            <a:off x="8156538" y="213285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11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50" name="מחבר חץ ישר 49"/>
          <p:cNvCxnSpPr>
            <a:endCxn id="49" idx="1"/>
          </p:cNvCxnSpPr>
          <p:nvPr/>
        </p:nvCxnSpPr>
        <p:spPr>
          <a:xfrm>
            <a:off x="7406591" y="2312876"/>
            <a:ext cx="74994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מלבן 50"/>
          <p:cNvSpPr/>
          <p:nvPr/>
        </p:nvSpPr>
        <p:spPr>
          <a:xfrm>
            <a:off x="8638436" y="296848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" name="מלבן 51"/>
          <p:cNvSpPr/>
          <p:nvPr/>
        </p:nvSpPr>
        <p:spPr>
          <a:xfrm>
            <a:off x="8156538" y="296848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13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53" name="מחבר חץ ישר 52"/>
          <p:cNvCxnSpPr>
            <a:endCxn id="52" idx="1"/>
          </p:cNvCxnSpPr>
          <p:nvPr/>
        </p:nvCxnSpPr>
        <p:spPr>
          <a:xfrm>
            <a:off x="7406591" y="3148506"/>
            <a:ext cx="74994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מלבן 53"/>
          <p:cNvSpPr/>
          <p:nvPr/>
        </p:nvSpPr>
        <p:spPr>
          <a:xfrm>
            <a:off x="10150604" y="213285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5" name="מלבן 54"/>
          <p:cNvSpPr/>
          <p:nvPr/>
        </p:nvSpPr>
        <p:spPr>
          <a:xfrm>
            <a:off x="9668706" y="213285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22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56" name="מחבר חץ ישר 55"/>
          <p:cNvCxnSpPr>
            <a:endCxn id="55" idx="1"/>
          </p:cNvCxnSpPr>
          <p:nvPr/>
        </p:nvCxnSpPr>
        <p:spPr>
          <a:xfrm>
            <a:off x="8918759" y="2312876"/>
            <a:ext cx="74994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מלבן 56"/>
          <p:cNvSpPr/>
          <p:nvPr/>
        </p:nvSpPr>
        <p:spPr>
          <a:xfrm>
            <a:off x="7155296" y="501317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8" name="מלבן 57"/>
          <p:cNvSpPr/>
          <p:nvPr/>
        </p:nvSpPr>
        <p:spPr>
          <a:xfrm>
            <a:off x="6673398" y="501317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18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59" name="מחבר חץ ישר 58"/>
          <p:cNvCxnSpPr>
            <a:endCxn id="58" idx="1"/>
          </p:cNvCxnSpPr>
          <p:nvPr/>
        </p:nvCxnSpPr>
        <p:spPr>
          <a:xfrm>
            <a:off x="5571121" y="5193196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מלבן 62"/>
          <p:cNvSpPr/>
          <p:nvPr/>
        </p:nvSpPr>
        <p:spPr>
          <a:xfrm>
            <a:off x="7147654" y="5877272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4" name="מלבן 63"/>
          <p:cNvSpPr/>
          <p:nvPr/>
        </p:nvSpPr>
        <p:spPr>
          <a:xfrm>
            <a:off x="6665756" y="5877272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42</a:t>
            </a:r>
            <a:endParaRPr lang="he-IL" sz="230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65" name="מחבר חץ ישר 64"/>
          <p:cNvCxnSpPr>
            <a:endCxn id="64" idx="1"/>
          </p:cNvCxnSpPr>
          <p:nvPr/>
        </p:nvCxnSpPr>
        <p:spPr>
          <a:xfrm>
            <a:off x="5563479" y="6057292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847528" y="2052138"/>
            <a:ext cx="2664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/>
              <a:t>Chaining</a:t>
            </a:r>
            <a:endParaRPr lang="he-IL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>
                          <a:latin typeface="Cambria Math"/>
                        </a:rPr>
                        <m:t>h</m:t>
                      </m:r>
                      <m:r>
                        <a:rPr lang="en-US" sz="2500" i="1" dirty="0">
                          <a:latin typeface="Cambria Math"/>
                        </a:rPr>
                        <m:t>(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)=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𝑚𝑜𝑑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11</m:t>
                      </m:r>
                    </m:oMath>
                  </m:oMathPara>
                </a14:m>
                <a:endParaRPr lang="he-IL" sz="250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9249EBA-D7EF-502F-52D2-5B84F1DAB9D2}"/>
              </a:ext>
            </a:extLst>
          </p:cNvPr>
          <p:cNvSpPr txBox="1"/>
          <p:nvPr/>
        </p:nvSpPr>
        <p:spPr>
          <a:xfrm>
            <a:off x="4444409" y="6192306"/>
            <a:ext cx="571471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10</a:t>
            </a:r>
            <a:endParaRPr lang="he-IL" sz="250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AB9E5B0-2041-E5F0-03D7-278AB26A2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29</a:t>
            </a:fld>
            <a:endParaRPr lang="vi-V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2</a:t>
            </a:r>
            <a:r>
              <a:rPr lang="vi-VN" dirty="0">
                <a:cs typeface="Arial" panose="020B0604020202020204" pitchFamily="34" charset="0"/>
              </a:rPr>
              <a:t>. </a:t>
            </a:r>
            <a:r>
              <a:rPr lang="en-US" dirty="0">
                <a:cs typeface="Arial" panose="020B0604020202020204" pitchFamily="34" charset="0"/>
              </a:rPr>
              <a:t>XUNG ĐỘT VÀ GIẢI QUYẾT XUNG ĐỘT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C7A6EE3-D883-3904-9D35-D6DCD3398D14}"/>
              </a:ext>
            </a:extLst>
          </p:cNvPr>
          <p:cNvSpPr txBox="1">
            <a:spLocks/>
          </p:cNvSpPr>
          <p:nvPr/>
        </p:nvSpPr>
        <p:spPr>
          <a:xfrm>
            <a:off x="190677" y="695978"/>
            <a:ext cx="11705761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274320">
              <a:buSzPct val="95000"/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theo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tạo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chuỗi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" name="מציין מיקום תוכן 2">
            <a:extLst>
              <a:ext uri="{FF2B5EF4-FFF2-40B4-BE49-F238E27FC236}">
                <a16:creationId xmlns:a16="http://schemas.microsoft.com/office/drawing/2014/main" id="{1A9F94D1-AA5D-BE06-902B-BA42A35CBAB1}"/>
              </a:ext>
            </a:extLst>
          </p:cNvPr>
          <p:cNvSpPr txBox="1">
            <a:spLocks/>
          </p:cNvSpPr>
          <p:nvPr/>
        </p:nvSpPr>
        <p:spPr>
          <a:xfrm>
            <a:off x="1738080" y="1432887"/>
            <a:ext cx="8229600" cy="532656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600">
                <a:solidFill>
                  <a:srgbClr val="002060"/>
                </a:solidFill>
              </a:rPr>
              <a:t>22</a:t>
            </a:r>
            <a:r>
              <a:rPr lang="en-US" sz="2600"/>
              <a:t>, </a:t>
            </a:r>
            <a:r>
              <a:rPr lang="en-US" sz="2600">
                <a:solidFill>
                  <a:srgbClr val="002060"/>
                </a:solidFill>
              </a:rPr>
              <a:t>1</a:t>
            </a:r>
            <a:r>
              <a:rPr lang="en-US" sz="2600"/>
              <a:t>, </a:t>
            </a:r>
            <a:r>
              <a:rPr lang="en-US" sz="2600">
                <a:solidFill>
                  <a:srgbClr val="002060"/>
                </a:solidFill>
              </a:rPr>
              <a:t>13</a:t>
            </a:r>
            <a:r>
              <a:rPr lang="en-US" sz="2600"/>
              <a:t>, </a:t>
            </a:r>
            <a:r>
              <a:rPr lang="en-US" sz="2600">
                <a:solidFill>
                  <a:srgbClr val="002060"/>
                </a:solidFill>
              </a:rPr>
              <a:t>11,</a:t>
            </a:r>
            <a:r>
              <a:rPr lang="en-US" sz="2600"/>
              <a:t> </a:t>
            </a:r>
            <a:r>
              <a:rPr lang="en-US" sz="2600">
                <a:solidFill>
                  <a:srgbClr val="002060"/>
                </a:solidFill>
              </a:rPr>
              <a:t>24,</a:t>
            </a:r>
            <a:r>
              <a:rPr lang="en-US" sz="2600"/>
              <a:t> </a:t>
            </a:r>
            <a:r>
              <a:rPr lang="en-US" sz="2600">
                <a:solidFill>
                  <a:srgbClr val="002060"/>
                </a:solidFill>
              </a:rPr>
              <a:t>33</a:t>
            </a:r>
            <a:r>
              <a:rPr lang="en-US" sz="2600"/>
              <a:t>, 18, </a:t>
            </a:r>
            <a:r>
              <a:rPr lang="en-US" sz="2600" b="1">
                <a:solidFill>
                  <a:srgbClr val="FF0000"/>
                </a:solidFill>
              </a:rPr>
              <a:t>42</a:t>
            </a:r>
            <a:r>
              <a:rPr lang="en-US" sz="2600"/>
              <a:t>, 31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3930024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3" y="2219413"/>
            <a:ext cx="10076715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CẤU TRÚC DỮ LIỆU VÀ GIẢI THUẬT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TUẦN 8 : BẢNG BĂM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/>
          <p:nvPr/>
        </p:nvSpPr>
        <p:spPr>
          <a:xfrm>
            <a:off x="5087889" y="213285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מלבן 10"/>
          <p:cNvSpPr/>
          <p:nvPr/>
        </p:nvSpPr>
        <p:spPr>
          <a:xfrm>
            <a:off x="5087889" y="254525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3" name="מלבן 12"/>
          <p:cNvSpPr/>
          <p:nvPr/>
        </p:nvSpPr>
        <p:spPr>
          <a:xfrm>
            <a:off x="5087889" y="295053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5" name="מלבן 14"/>
          <p:cNvSpPr/>
          <p:nvPr/>
        </p:nvSpPr>
        <p:spPr>
          <a:xfrm>
            <a:off x="5087889" y="336293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7" name="מלבן 16"/>
          <p:cNvSpPr/>
          <p:nvPr/>
        </p:nvSpPr>
        <p:spPr>
          <a:xfrm>
            <a:off x="5087889" y="3775335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19" name="מלבן 18"/>
          <p:cNvSpPr/>
          <p:nvPr/>
        </p:nvSpPr>
        <p:spPr>
          <a:xfrm>
            <a:off x="5087889" y="4180617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1" name="מלבן 20"/>
          <p:cNvSpPr/>
          <p:nvPr/>
        </p:nvSpPr>
        <p:spPr>
          <a:xfrm>
            <a:off x="5087889" y="4594909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2" name="מלבן 21"/>
          <p:cNvSpPr/>
          <p:nvPr/>
        </p:nvSpPr>
        <p:spPr>
          <a:xfrm>
            <a:off x="5087889" y="4991762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5" name="מלבן 24"/>
          <p:cNvSpPr/>
          <p:nvPr/>
        </p:nvSpPr>
        <p:spPr>
          <a:xfrm>
            <a:off x="5087889" y="5409296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6" name="מלבן 25"/>
          <p:cNvSpPr/>
          <p:nvPr/>
        </p:nvSpPr>
        <p:spPr>
          <a:xfrm>
            <a:off x="5087889" y="5826830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7" name="מלבן 26"/>
          <p:cNvSpPr/>
          <p:nvPr/>
        </p:nvSpPr>
        <p:spPr>
          <a:xfrm>
            <a:off x="5087889" y="6244364"/>
            <a:ext cx="963799" cy="412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</a:rPr>
              <a:t>/</a:t>
            </a:r>
            <a:endParaRPr lang="he-IL" sz="230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55840" y="20608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0</a:t>
            </a:r>
            <a:endParaRPr lang="he-IL" sz="2500"/>
          </a:p>
        </p:txBody>
      </p:sp>
      <p:sp>
        <p:nvSpPr>
          <p:cNvPr id="29" name="TextBox 28"/>
          <p:cNvSpPr txBox="1"/>
          <p:nvPr/>
        </p:nvSpPr>
        <p:spPr>
          <a:xfrm>
            <a:off x="4655840" y="249289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</a:t>
            </a:r>
            <a:endParaRPr lang="he-IL" sz="2500"/>
          </a:p>
        </p:txBody>
      </p:sp>
      <p:sp>
        <p:nvSpPr>
          <p:cNvPr id="30" name="TextBox 29"/>
          <p:cNvSpPr txBox="1"/>
          <p:nvPr/>
        </p:nvSpPr>
        <p:spPr>
          <a:xfrm>
            <a:off x="4655840" y="2924944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2</a:t>
            </a:r>
            <a:endParaRPr lang="he-IL" sz="2500"/>
          </a:p>
        </p:txBody>
      </p:sp>
      <p:sp>
        <p:nvSpPr>
          <p:cNvPr id="31" name="TextBox 30"/>
          <p:cNvSpPr txBox="1"/>
          <p:nvPr/>
        </p:nvSpPr>
        <p:spPr>
          <a:xfrm>
            <a:off x="4655840" y="331198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3</a:t>
            </a:r>
            <a:endParaRPr lang="he-IL" sz="2500"/>
          </a:p>
        </p:txBody>
      </p:sp>
      <p:sp>
        <p:nvSpPr>
          <p:cNvPr id="32" name="TextBox 31"/>
          <p:cNvSpPr txBox="1"/>
          <p:nvPr/>
        </p:nvSpPr>
        <p:spPr>
          <a:xfrm>
            <a:off x="4655840" y="3717032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4</a:t>
            </a:r>
            <a:endParaRPr lang="he-IL" sz="2500"/>
          </a:p>
        </p:txBody>
      </p:sp>
      <p:sp>
        <p:nvSpPr>
          <p:cNvPr id="33" name="TextBox 32"/>
          <p:cNvSpPr txBox="1"/>
          <p:nvPr/>
        </p:nvSpPr>
        <p:spPr>
          <a:xfrm>
            <a:off x="4655840" y="413254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5</a:t>
            </a:r>
            <a:endParaRPr lang="he-IL" sz="2500"/>
          </a:p>
        </p:txBody>
      </p:sp>
      <p:sp>
        <p:nvSpPr>
          <p:cNvPr id="34" name="TextBox 33"/>
          <p:cNvSpPr txBox="1"/>
          <p:nvPr/>
        </p:nvSpPr>
        <p:spPr>
          <a:xfrm>
            <a:off x="4655840" y="4538148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6</a:t>
            </a:r>
            <a:endParaRPr lang="he-IL" sz="2500"/>
          </a:p>
        </p:txBody>
      </p:sp>
      <p:sp>
        <p:nvSpPr>
          <p:cNvPr id="35" name="TextBox 34"/>
          <p:cNvSpPr txBox="1"/>
          <p:nvPr/>
        </p:nvSpPr>
        <p:spPr>
          <a:xfrm>
            <a:off x="4655840" y="4968170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7</a:t>
            </a:r>
            <a:endParaRPr lang="he-IL" sz="2500"/>
          </a:p>
        </p:txBody>
      </p:sp>
      <p:sp>
        <p:nvSpPr>
          <p:cNvPr id="36" name="TextBox 35"/>
          <p:cNvSpPr txBox="1"/>
          <p:nvPr/>
        </p:nvSpPr>
        <p:spPr>
          <a:xfrm>
            <a:off x="4655840" y="537321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8</a:t>
            </a:r>
            <a:endParaRPr lang="he-IL" sz="2500"/>
          </a:p>
        </p:txBody>
      </p:sp>
      <p:sp>
        <p:nvSpPr>
          <p:cNvPr id="37" name="TextBox 36"/>
          <p:cNvSpPr txBox="1"/>
          <p:nvPr/>
        </p:nvSpPr>
        <p:spPr>
          <a:xfrm>
            <a:off x="4655840" y="5805826"/>
            <a:ext cx="36004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9</a:t>
            </a:r>
            <a:endParaRPr lang="he-IL" sz="2500"/>
          </a:p>
        </p:txBody>
      </p:sp>
      <p:sp>
        <p:nvSpPr>
          <p:cNvPr id="39" name="TextBox 38"/>
          <p:cNvSpPr txBox="1"/>
          <p:nvPr/>
        </p:nvSpPr>
        <p:spPr>
          <a:xfrm>
            <a:off x="1975104" y="3933056"/>
            <a:ext cx="2088232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500"/>
              <a:t>h(31)=9</a:t>
            </a:r>
            <a:endParaRPr lang="he-IL" sz="2500"/>
          </a:p>
        </p:txBody>
      </p:sp>
      <p:sp>
        <p:nvSpPr>
          <p:cNvPr id="40" name="מלבן 39"/>
          <p:cNvSpPr/>
          <p:nvPr/>
        </p:nvSpPr>
        <p:spPr>
          <a:xfrm>
            <a:off x="7153963" y="213285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1" name="מלבן 40"/>
          <p:cNvSpPr/>
          <p:nvPr/>
        </p:nvSpPr>
        <p:spPr>
          <a:xfrm>
            <a:off x="6672065" y="213285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33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6" name="מחבר חץ ישר 5"/>
          <p:cNvCxnSpPr>
            <a:endCxn id="41" idx="1"/>
          </p:cNvCxnSpPr>
          <p:nvPr/>
        </p:nvCxnSpPr>
        <p:spPr>
          <a:xfrm>
            <a:off x="5569788" y="2312876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מלבן 41"/>
          <p:cNvSpPr/>
          <p:nvPr/>
        </p:nvSpPr>
        <p:spPr>
          <a:xfrm>
            <a:off x="7165640" y="2570192"/>
            <a:ext cx="481900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3" name="מלבן 42"/>
          <p:cNvSpPr/>
          <p:nvPr/>
        </p:nvSpPr>
        <p:spPr>
          <a:xfrm>
            <a:off x="6683742" y="2570192"/>
            <a:ext cx="481899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44" name="מחבר חץ ישר 43"/>
          <p:cNvCxnSpPr>
            <a:endCxn id="43" idx="1"/>
          </p:cNvCxnSpPr>
          <p:nvPr/>
        </p:nvCxnSpPr>
        <p:spPr>
          <a:xfrm>
            <a:off x="5581465" y="2740311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מלבן 44"/>
          <p:cNvSpPr/>
          <p:nvPr/>
        </p:nvSpPr>
        <p:spPr>
          <a:xfrm>
            <a:off x="7161606" y="2982438"/>
            <a:ext cx="481900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6" name="מלבן 45"/>
          <p:cNvSpPr/>
          <p:nvPr/>
        </p:nvSpPr>
        <p:spPr>
          <a:xfrm>
            <a:off x="6679708" y="2982438"/>
            <a:ext cx="481899" cy="34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24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47" name="מחבר חץ ישר 46"/>
          <p:cNvCxnSpPr>
            <a:endCxn id="46" idx="1"/>
          </p:cNvCxnSpPr>
          <p:nvPr/>
        </p:nvCxnSpPr>
        <p:spPr>
          <a:xfrm>
            <a:off x="5577431" y="3152557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מלבן 47"/>
          <p:cNvSpPr/>
          <p:nvPr/>
        </p:nvSpPr>
        <p:spPr>
          <a:xfrm>
            <a:off x="8638436" y="213285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9" name="מלבן 48"/>
          <p:cNvSpPr/>
          <p:nvPr/>
        </p:nvSpPr>
        <p:spPr>
          <a:xfrm>
            <a:off x="8156538" y="213285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11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50" name="מחבר חץ ישר 49"/>
          <p:cNvCxnSpPr>
            <a:endCxn id="49" idx="1"/>
          </p:cNvCxnSpPr>
          <p:nvPr/>
        </p:nvCxnSpPr>
        <p:spPr>
          <a:xfrm>
            <a:off x="7406591" y="2312876"/>
            <a:ext cx="74994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מלבן 50"/>
          <p:cNvSpPr/>
          <p:nvPr/>
        </p:nvSpPr>
        <p:spPr>
          <a:xfrm>
            <a:off x="8638436" y="296848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" name="מלבן 51"/>
          <p:cNvSpPr/>
          <p:nvPr/>
        </p:nvSpPr>
        <p:spPr>
          <a:xfrm>
            <a:off x="8156538" y="296848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13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53" name="מחבר חץ ישר 52"/>
          <p:cNvCxnSpPr>
            <a:endCxn id="52" idx="1"/>
          </p:cNvCxnSpPr>
          <p:nvPr/>
        </p:nvCxnSpPr>
        <p:spPr>
          <a:xfrm>
            <a:off x="7406591" y="3148506"/>
            <a:ext cx="74994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מלבן 53"/>
          <p:cNvSpPr/>
          <p:nvPr/>
        </p:nvSpPr>
        <p:spPr>
          <a:xfrm>
            <a:off x="10150604" y="213285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5" name="מלבן 54"/>
          <p:cNvSpPr/>
          <p:nvPr/>
        </p:nvSpPr>
        <p:spPr>
          <a:xfrm>
            <a:off x="9668706" y="213285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22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56" name="מחבר חץ ישר 55"/>
          <p:cNvCxnSpPr>
            <a:endCxn id="55" idx="1"/>
          </p:cNvCxnSpPr>
          <p:nvPr/>
        </p:nvCxnSpPr>
        <p:spPr>
          <a:xfrm>
            <a:off x="8918759" y="2312876"/>
            <a:ext cx="74994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מלבן 56"/>
          <p:cNvSpPr/>
          <p:nvPr/>
        </p:nvSpPr>
        <p:spPr>
          <a:xfrm>
            <a:off x="7155296" y="5013176"/>
            <a:ext cx="481900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/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8" name="מלבן 57"/>
          <p:cNvSpPr/>
          <p:nvPr/>
        </p:nvSpPr>
        <p:spPr>
          <a:xfrm>
            <a:off x="6673398" y="5013176"/>
            <a:ext cx="4818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18</a:t>
            </a:r>
            <a:endParaRPr lang="he-IL" sz="230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59" name="מחבר חץ ישר 58"/>
          <p:cNvCxnSpPr>
            <a:endCxn id="58" idx="1"/>
          </p:cNvCxnSpPr>
          <p:nvPr/>
        </p:nvCxnSpPr>
        <p:spPr>
          <a:xfrm>
            <a:off x="5571121" y="5193196"/>
            <a:ext cx="110227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קבוצה 6"/>
          <p:cNvGrpSpPr/>
          <p:nvPr/>
        </p:nvGrpSpPr>
        <p:grpSpPr>
          <a:xfrm>
            <a:off x="5563478" y="5877272"/>
            <a:ext cx="2066076" cy="360040"/>
            <a:chOff x="4039478" y="5877272"/>
            <a:chExt cx="2066076" cy="360040"/>
          </a:xfrm>
        </p:grpSpPr>
        <p:sp>
          <p:nvSpPr>
            <p:cNvPr id="63" name="מלבן 62"/>
            <p:cNvSpPr/>
            <p:nvPr/>
          </p:nvSpPr>
          <p:spPr>
            <a:xfrm>
              <a:off x="5623654" y="5877272"/>
              <a:ext cx="48190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64" name="מלבן 63"/>
            <p:cNvSpPr/>
            <p:nvPr/>
          </p:nvSpPr>
          <p:spPr>
            <a:xfrm>
              <a:off x="5141755" y="5877272"/>
              <a:ext cx="481899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300">
                  <a:solidFill>
                    <a:srgbClr val="FF0000"/>
                  </a:solidFill>
                  <a:latin typeface="+mj-lt"/>
                  <a:cs typeface="Times New Roman" panose="02020603050405020304" pitchFamily="18" charset="0"/>
                </a:rPr>
                <a:t>31</a:t>
              </a:r>
              <a:endParaRPr lang="he-IL" sz="230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65" name="מחבר חץ ישר 64"/>
            <p:cNvCxnSpPr>
              <a:endCxn id="64" idx="1"/>
            </p:cNvCxnSpPr>
            <p:nvPr/>
          </p:nvCxnSpPr>
          <p:spPr>
            <a:xfrm>
              <a:off x="4039478" y="6057292"/>
              <a:ext cx="110227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קבוצה 4"/>
          <p:cNvGrpSpPr/>
          <p:nvPr/>
        </p:nvGrpSpPr>
        <p:grpSpPr>
          <a:xfrm>
            <a:off x="7406658" y="5877272"/>
            <a:ext cx="1713746" cy="360040"/>
            <a:chOff x="5882658" y="5877272"/>
            <a:chExt cx="1713746" cy="360040"/>
          </a:xfrm>
        </p:grpSpPr>
        <p:sp>
          <p:nvSpPr>
            <p:cNvPr id="60" name="מלבן 59"/>
            <p:cNvSpPr/>
            <p:nvPr/>
          </p:nvSpPr>
          <p:spPr>
            <a:xfrm>
              <a:off x="7114504" y="5877272"/>
              <a:ext cx="48190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30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/</a:t>
              </a:r>
              <a:endParaRPr lang="he-IL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61" name="מלבן 60"/>
            <p:cNvSpPr/>
            <p:nvPr/>
          </p:nvSpPr>
          <p:spPr>
            <a:xfrm>
              <a:off x="6632605" y="5877272"/>
              <a:ext cx="481899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30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42</a:t>
              </a:r>
              <a:endParaRPr lang="he-IL" sz="23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62" name="מחבר חץ ישר 61"/>
            <p:cNvCxnSpPr>
              <a:endCxn id="61" idx="1"/>
            </p:cNvCxnSpPr>
            <p:nvPr/>
          </p:nvCxnSpPr>
          <p:spPr>
            <a:xfrm>
              <a:off x="5882658" y="6057292"/>
              <a:ext cx="7499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847528" y="2052138"/>
            <a:ext cx="2664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/>
              <a:t>Chaining</a:t>
            </a:r>
            <a:endParaRPr lang="he-IL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>
                          <a:latin typeface="Cambria Math"/>
                        </a:rPr>
                        <m:t>h</m:t>
                      </m:r>
                      <m:r>
                        <a:rPr lang="en-US" sz="2500" i="1" dirty="0">
                          <a:latin typeface="Cambria Math"/>
                        </a:rPr>
                        <m:t>(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)=</m:t>
                      </m:r>
                      <m:r>
                        <a:rPr lang="en-US" sz="2500" i="1" dirty="0">
                          <a:latin typeface="Cambria Math"/>
                        </a:rPr>
                        <m:t>𝑘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𝑚𝑜𝑑</m:t>
                      </m:r>
                      <m:r>
                        <a:rPr lang="en-US" sz="2500" i="1" dirty="0">
                          <a:latin typeface="Cambria Math"/>
                        </a:rPr>
                        <m:t> </m:t>
                      </m:r>
                      <m:r>
                        <a:rPr lang="en-US" sz="2500" i="1" dirty="0">
                          <a:latin typeface="Cambria Math"/>
                        </a:rPr>
                        <m:t>11</m:t>
                      </m:r>
                    </m:oMath>
                  </m:oMathPara>
                </a14:m>
                <a:endParaRPr lang="he-IL" sz="250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3383994"/>
                <a:ext cx="2808312" cy="477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04925D4-3DF7-A186-EEB0-4A330C8169A2}"/>
              </a:ext>
            </a:extLst>
          </p:cNvPr>
          <p:cNvSpPr txBox="1"/>
          <p:nvPr/>
        </p:nvSpPr>
        <p:spPr>
          <a:xfrm>
            <a:off x="4444409" y="6192306"/>
            <a:ext cx="571471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500"/>
              <a:t>10</a:t>
            </a:r>
            <a:endParaRPr lang="he-IL" sz="250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3586EC4-612C-1F02-3902-EB94F875D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30</a:t>
            </a:fld>
            <a:endParaRPr lang="vi-V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2</a:t>
            </a:r>
            <a:r>
              <a:rPr lang="vi-VN" dirty="0">
                <a:cs typeface="Arial" panose="020B0604020202020204" pitchFamily="34" charset="0"/>
              </a:rPr>
              <a:t>. </a:t>
            </a:r>
            <a:r>
              <a:rPr lang="en-US" dirty="0">
                <a:cs typeface="Arial" panose="020B0604020202020204" pitchFamily="34" charset="0"/>
              </a:rPr>
              <a:t>XUNG ĐỘT VÀ GIẢI QUYẾT XUNG ĐỘT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9526581-CD01-4E4D-4F6F-0ADA9E98596F}"/>
              </a:ext>
            </a:extLst>
          </p:cNvPr>
          <p:cNvSpPr txBox="1">
            <a:spLocks/>
          </p:cNvSpPr>
          <p:nvPr/>
        </p:nvSpPr>
        <p:spPr>
          <a:xfrm>
            <a:off x="190677" y="695978"/>
            <a:ext cx="11705761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274320">
              <a:buSzPct val="95000"/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theo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tạo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chuỗi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0" name="מציין מיקום תוכן 2">
            <a:extLst>
              <a:ext uri="{FF2B5EF4-FFF2-40B4-BE49-F238E27FC236}">
                <a16:creationId xmlns:a16="http://schemas.microsoft.com/office/drawing/2014/main" id="{2292CCE5-43AA-3FF5-A1B3-C2A230BA4282}"/>
              </a:ext>
            </a:extLst>
          </p:cNvPr>
          <p:cNvSpPr txBox="1">
            <a:spLocks/>
          </p:cNvSpPr>
          <p:nvPr/>
        </p:nvSpPr>
        <p:spPr>
          <a:xfrm>
            <a:off x="1738080" y="1432887"/>
            <a:ext cx="8229600" cy="532656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600">
                <a:solidFill>
                  <a:srgbClr val="002060"/>
                </a:solidFill>
              </a:rPr>
              <a:t>22</a:t>
            </a:r>
            <a:r>
              <a:rPr lang="en-US" sz="2600"/>
              <a:t>, </a:t>
            </a:r>
            <a:r>
              <a:rPr lang="en-US" sz="2600">
                <a:solidFill>
                  <a:srgbClr val="002060"/>
                </a:solidFill>
              </a:rPr>
              <a:t>1</a:t>
            </a:r>
            <a:r>
              <a:rPr lang="en-US" sz="2600"/>
              <a:t>, </a:t>
            </a:r>
            <a:r>
              <a:rPr lang="en-US" sz="2600">
                <a:solidFill>
                  <a:srgbClr val="002060"/>
                </a:solidFill>
              </a:rPr>
              <a:t>13</a:t>
            </a:r>
            <a:r>
              <a:rPr lang="en-US" sz="2600"/>
              <a:t>, </a:t>
            </a:r>
            <a:r>
              <a:rPr lang="en-US" sz="2600">
                <a:solidFill>
                  <a:srgbClr val="002060"/>
                </a:solidFill>
              </a:rPr>
              <a:t>11,</a:t>
            </a:r>
            <a:r>
              <a:rPr lang="en-US" sz="2600"/>
              <a:t> </a:t>
            </a:r>
            <a:r>
              <a:rPr lang="en-US" sz="2600">
                <a:solidFill>
                  <a:srgbClr val="002060"/>
                </a:solidFill>
              </a:rPr>
              <a:t>24,</a:t>
            </a:r>
            <a:r>
              <a:rPr lang="en-US" sz="2600"/>
              <a:t> </a:t>
            </a:r>
            <a:r>
              <a:rPr lang="en-US" sz="2600">
                <a:solidFill>
                  <a:srgbClr val="002060"/>
                </a:solidFill>
              </a:rPr>
              <a:t>33</a:t>
            </a:r>
            <a:r>
              <a:rPr lang="en-US" sz="2600"/>
              <a:t>, 18, </a:t>
            </a:r>
            <a:r>
              <a:rPr lang="en-US" sz="2600">
                <a:solidFill>
                  <a:srgbClr val="002060"/>
                </a:solidFill>
              </a:rPr>
              <a:t>42</a:t>
            </a:r>
            <a:r>
              <a:rPr lang="en-US" sz="2600"/>
              <a:t>, </a:t>
            </a:r>
            <a:r>
              <a:rPr lang="en-US" sz="2600" b="1">
                <a:solidFill>
                  <a:srgbClr val="FF0000"/>
                </a:solidFill>
              </a:rPr>
              <a:t>31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  <a:p>
            <a:pPr marL="0" indent="0">
              <a:buFont typeface="Wingdings" panose="05000000000000000000" pitchFamily="2" charset="2"/>
              <a:buNone/>
            </a:pP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27135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8728E-6 L -0.17812 1.38728E-6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31</a:t>
            </a:fld>
            <a:endParaRPr lang="vi-V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>
                <a:cs typeface="Arial" panose="020B0604020202020204" pitchFamily="34" charset="0"/>
              </a:rPr>
              <a:t>2</a:t>
            </a:r>
            <a:r>
              <a:rPr lang="vi-VN" sz="3600">
                <a:cs typeface="Arial" panose="020B0604020202020204" pitchFamily="34" charset="0"/>
              </a:rPr>
              <a:t>. </a:t>
            </a:r>
            <a:r>
              <a:rPr lang="en-US" sz="3600">
                <a:cs typeface="Arial" panose="020B0604020202020204" pitchFamily="34" charset="0"/>
              </a:rPr>
              <a:t>XUNG ĐỘT VÀ GIẢI QUYẾT XUNG ĐỘT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486992-6EAC-8932-240D-B70553357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874" y="1617263"/>
            <a:ext cx="3016947" cy="3623473"/>
          </a:xfrm>
          <a:prstGeom prst="rect">
            <a:avLst/>
          </a:prstGeom>
        </p:spPr>
      </p:pic>
      <p:sp>
        <p:nvSpPr>
          <p:cNvPr id="8" name="Rectangle 21">
            <a:extLst>
              <a:ext uri="{FF2B5EF4-FFF2-40B4-BE49-F238E27FC236}">
                <a16:creationId xmlns:a16="http://schemas.microsoft.com/office/drawing/2014/main" id="{0BF87172-3708-C535-35B3-D54931D89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2755" y="2612725"/>
            <a:ext cx="990600" cy="3810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vi-VN" sz="2000">
                <a:solidFill>
                  <a:schemeClr val="tx2"/>
                </a:solidFill>
                <a:latin typeface="Times New Roman" pitchFamily="18" charset="0"/>
              </a:rPr>
              <a:t>h(j)</a:t>
            </a:r>
            <a:r>
              <a:rPr lang="en-US" sz="2000">
                <a:solidFill>
                  <a:schemeClr val="tx2"/>
                </a:solidFill>
                <a:latin typeface="Times New Roman" pitchFamily="18" charset="0"/>
              </a:rPr>
              <a:t>=h</a:t>
            </a:r>
            <a:r>
              <a:rPr lang="en-US" sz="2000" i="0">
                <a:solidFill>
                  <a:schemeClr val="tx2"/>
                </a:solidFill>
                <a:latin typeface="Times New Roman" pitchFamily="18" charset="0"/>
              </a:rPr>
              <a:t>(k)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679D7A4B-C4AF-1204-964B-31C6CE5E4114}"/>
              </a:ext>
            </a:extLst>
          </p:cNvPr>
          <p:cNvSpPr txBox="1"/>
          <p:nvPr/>
        </p:nvSpPr>
        <p:spPr>
          <a:xfrm>
            <a:off x="384048" y="877824"/>
            <a:ext cx="7585882" cy="4434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cs typeface="Times" panose="02020603050405020304" pitchFamily="18" charset="0"/>
              </a:rPr>
              <a:t>Xung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đột</a:t>
            </a:r>
            <a:r>
              <a:rPr lang="en-US" sz="2400" dirty="0">
                <a:cs typeface="Times" panose="02020603050405020304" pitchFamily="18" charset="0"/>
              </a:rPr>
              <a:t> (</a:t>
            </a:r>
            <a:r>
              <a:rPr lang="en-US" sz="2400" i="1" dirty="0">
                <a:solidFill>
                  <a:schemeClr val="tx2"/>
                </a:solidFill>
                <a:cs typeface="Times" panose="02020603050405020304" pitchFamily="18" charset="0"/>
              </a:rPr>
              <a:t>collision</a:t>
            </a:r>
            <a:r>
              <a:rPr lang="en-US" sz="2400" dirty="0">
                <a:cs typeface="Times" panose="02020603050405020304" pitchFamily="18" charset="0"/>
              </a:rPr>
              <a:t>): </a:t>
            </a:r>
            <a:r>
              <a:rPr lang="en-US" sz="2400" dirty="0" err="1">
                <a:cs typeface="Times" panose="02020603050405020304" pitchFamily="18" charset="0"/>
              </a:rPr>
              <a:t>xảy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ra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khi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nhiều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khoá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được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đặt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tương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ứng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với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cùng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một</a:t>
            </a:r>
            <a:r>
              <a:rPr lang="en-US" sz="2400" dirty="0">
                <a:cs typeface="Times" panose="02020603050405020304" pitchFamily="18" charset="0"/>
              </a:rPr>
              <a:t> ô </a:t>
            </a:r>
            <a:r>
              <a:rPr lang="en-US" sz="2400" dirty="0" err="1">
                <a:cs typeface="Times" panose="02020603050405020304" pitchFamily="18" charset="0"/>
              </a:rPr>
              <a:t>trong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bảng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băm</a:t>
            </a:r>
            <a:r>
              <a:rPr lang="en-US" sz="2400" dirty="0">
                <a:cs typeface="Times" panose="02020603050405020304" pitchFamily="18" charset="0"/>
              </a:rPr>
              <a:t> T.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i="1" dirty="0">
                <a:cs typeface="Times" panose="02020603050405020304" pitchFamily="18" charset="0"/>
              </a:rPr>
              <a:t>Ta </a:t>
            </a:r>
            <a:r>
              <a:rPr lang="en-US" sz="2400" i="1" dirty="0" err="1">
                <a:cs typeface="Times" panose="02020603050405020304" pitchFamily="18" charset="0"/>
              </a:rPr>
              <a:t>cần</a:t>
            </a:r>
            <a:r>
              <a:rPr lang="en-US" sz="2400" i="1" dirty="0">
                <a:cs typeface="Times" panose="02020603050405020304" pitchFamily="18" charset="0"/>
              </a:rPr>
              <a:t> </a:t>
            </a:r>
            <a:r>
              <a:rPr lang="en-US" sz="2400" i="1" dirty="0" err="1">
                <a:cs typeface="Times" panose="02020603050405020304" pitchFamily="18" charset="0"/>
              </a:rPr>
              <a:t>giải</a:t>
            </a:r>
            <a:r>
              <a:rPr lang="en-US" sz="2400" i="1" dirty="0">
                <a:cs typeface="Times" panose="02020603050405020304" pitchFamily="18" charset="0"/>
              </a:rPr>
              <a:t> </a:t>
            </a:r>
            <a:r>
              <a:rPr lang="en-US" sz="2400" i="1" dirty="0" err="1">
                <a:cs typeface="Times" panose="02020603050405020304" pitchFamily="18" charset="0"/>
              </a:rPr>
              <a:t>quyết</a:t>
            </a:r>
            <a:r>
              <a:rPr lang="en-US" sz="2400" i="1" dirty="0">
                <a:cs typeface="Times" panose="02020603050405020304" pitchFamily="18" charset="0"/>
              </a:rPr>
              <a:t> </a:t>
            </a:r>
            <a:r>
              <a:rPr lang="en-US" sz="2400" i="1" dirty="0" err="1">
                <a:cs typeface="Times" panose="02020603050405020304" pitchFamily="18" charset="0"/>
              </a:rPr>
              <a:t>xung</a:t>
            </a:r>
            <a:r>
              <a:rPr lang="en-US" sz="2400" i="1" dirty="0">
                <a:cs typeface="Times" panose="02020603050405020304" pitchFamily="18" charset="0"/>
              </a:rPr>
              <a:t> </a:t>
            </a:r>
            <a:r>
              <a:rPr lang="en-US" sz="2400" i="1" dirty="0" err="1">
                <a:cs typeface="Times" panose="02020603050405020304" pitchFamily="18" charset="0"/>
              </a:rPr>
              <a:t>đột</a:t>
            </a:r>
            <a:r>
              <a:rPr lang="en-US" sz="2400" i="1" dirty="0">
                <a:cs typeface="Times" panose="02020603050405020304" pitchFamily="18" charset="0"/>
              </a:rPr>
              <a:t> </a:t>
            </a:r>
            <a:r>
              <a:rPr lang="en-US" sz="2400" i="1" dirty="0" err="1">
                <a:cs typeface="Times" panose="02020603050405020304" pitchFamily="18" charset="0"/>
              </a:rPr>
              <a:t>như</a:t>
            </a:r>
            <a:r>
              <a:rPr lang="en-US" sz="2400" i="1" dirty="0">
                <a:cs typeface="Times" panose="02020603050405020304" pitchFamily="18" charset="0"/>
              </a:rPr>
              <a:t> </a:t>
            </a:r>
            <a:r>
              <a:rPr lang="en-US" sz="2400" i="1" dirty="0" err="1">
                <a:cs typeface="Times" panose="02020603050405020304" pitchFamily="18" charset="0"/>
              </a:rPr>
              <a:t>thế</a:t>
            </a:r>
            <a:r>
              <a:rPr lang="en-US" sz="2400" i="1" dirty="0">
                <a:cs typeface="Times" panose="02020603050405020304" pitchFamily="18" charset="0"/>
              </a:rPr>
              <a:t> </a:t>
            </a:r>
            <a:r>
              <a:rPr lang="en-US" sz="2400" i="1" dirty="0" err="1">
                <a:cs typeface="Times" panose="02020603050405020304" pitchFamily="18" charset="0"/>
              </a:rPr>
              <a:t>nào</a:t>
            </a:r>
            <a:r>
              <a:rPr lang="en-US" sz="2400" i="1" dirty="0">
                <a:cs typeface="Times" panose="02020603050405020304" pitchFamily="18" charset="0"/>
              </a:rPr>
              <a:t>?</a:t>
            </a:r>
            <a:endParaRPr lang="en-US" sz="2400" dirty="0">
              <a:cs typeface="Times" panose="02020603050405020304" pitchFamily="18" charset="0"/>
            </a:endParaRPr>
          </a:p>
          <a:p>
            <a:pPr marL="548640" lvl="1" indent="27432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cs typeface="Times" panose="02020603050405020304" pitchFamily="18" charset="0"/>
              </a:rPr>
              <a:t>Cách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cs typeface="Times" panose="02020603050405020304" pitchFamily="18" charset="0"/>
              </a:rPr>
              <a:t>giải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cs typeface="Times" panose="02020603050405020304" pitchFamily="18" charset="0"/>
              </a:rPr>
              <a:t>quyết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cs typeface="Times" panose="02020603050405020304" pitchFamily="18" charset="0"/>
              </a:rPr>
              <a:t> 1: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cs typeface="Times" panose="02020603050405020304" pitchFamily="18" charset="0"/>
              </a:rPr>
              <a:t> </a:t>
            </a:r>
          </a:p>
          <a:p>
            <a:pPr marL="548640" indent="27432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2400" b="1" i="1" dirty="0" err="1">
                <a:solidFill>
                  <a:schemeClr val="bg1">
                    <a:lumMod val="50000"/>
                  </a:schemeClr>
                </a:solidFill>
                <a:cs typeface="Times" panose="02020603050405020304" pitchFamily="18" charset="0"/>
              </a:rPr>
              <a:t>Tạo</a:t>
            </a: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cs typeface="Times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>
                    <a:lumMod val="50000"/>
                  </a:schemeClr>
                </a:solidFill>
                <a:cs typeface="Times" panose="02020603050405020304" pitchFamily="18" charset="0"/>
              </a:rPr>
              <a:t>chuỗi</a:t>
            </a: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cs typeface="Times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cs typeface="Times" panose="02020603050405020304" pitchFamily="18" charset="0"/>
              </a:rPr>
              <a:t>(</a:t>
            </a: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cs typeface="Times" panose="02020603050405020304" pitchFamily="18" charset="0"/>
              </a:rPr>
              <a:t>chaining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cs typeface="Times" panose="02020603050405020304" pitchFamily="18" charset="0"/>
              </a:rPr>
              <a:t>)</a:t>
            </a:r>
          </a:p>
          <a:p>
            <a:pPr marL="548640" lvl="1" indent="27432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cs typeface="Times" panose="02020603050405020304" pitchFamily="18" charset="0"/>
              </a:rPr>
              <a:t>Cách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giải</a:t>
            </a:r>
            <a:r>
              <a:rPr lang="en-US" sz="2400" dirty="0">
                <a:cs typeface="Times" panose="02020603050405020304" pitchFamily="18" charset="0"/>
              </a:rPr>
              <a:t> </a:t>
            </a:r>
            <a:r>
              <a:rPr lang="en-US" sz="2400" dirty="0" err="1">
                <a:cs typeface="Times" panose="02020603050405020304" pitchFamily="18" charset="0"/>
              </a:rPr>
              <a:t>quyết</a:t>
            </a:r>
            <a:r>
              <a:rPr lang="en-US" sz="2400" dirty="0">
                <a:cs typeface="Times" panose="02020603050405020304" pitchFamily="18" charset="0"/>
              </a:rPr>
              <a:t> 2: </a:t>
            </a:r>
          </a:p>
          <a:p>
            <a:pPr>
              <a:spcBef>
                <a:spcPts val="1200"/>
              </a:spcBef>
              <a:buNone/>
            </a:pPr>
            <a:r>
              <a:rPr lang="en-US" sz="2400" i="1" dirty="0">
                <a:solidFill>
                  <a:srgbClr val="C00000"/>
                </a:solidFill>
                <a:cs typeface="Times" panose="02020603050405020304" pitchFamily="18" charset="0"/>
              </a:rPr>
              <a:t>    </a:t>
            </a:r>
            <a:r>
              <a:rPr lang="en-US" sz="2400" b="1" i="1" dirty="0">
                <a:solidFill>
                  <a:srgbClr val="C00000"/>
                </a:solidFill>
                <a:cs typeface="Times" panose="02020603050405020304" pitchFamily="18" charset="0"/>
              </a:rPr>
              <a:t>      </a:t>
            </a:r>
            <a:r>
              <a:rPr lang="en-US" sz="2400" b="1" i="1" dirty="0" err="1">
                <a:solidFill>
                  <a:srgbClr val="C00000"/>
                </a:solidFill>
                <a:cs typeface="Times" panose="02020603050405020304" pitchFamily="18" charset="0"/>
              </a:rPr>
              <a:t>Phương</a:t>
            </a:r>
            <a:r>
              <a:rPr lang="en-US" sz="2400" b="1" i="1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cs typeface="Times" panose="02020603050405020304" pitchFamily="18" charset="0"/>
              </a:rPr>
              <a:t>pháp</a:t>
            </a:r>
            <a:r>
              <a:rPr lang="en-US" sz="2400" b="1" i="1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cs typeface="Times" panose="02020603050405020304" pitchFamily="18" charset="0"/>
              </a:rPr>
              <a:t>địa</a:t>
            </a:r>
            <a:r>
              <a:rPr lang="en-US" sz="2400" b="1" i="1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cs typeface="Times" panose="02020603050405020304" pitchFamily="18" charset="0"/>
              </a:rPr>
              <a:t>chỉ</a:t>
            </a:r>
            <a:r>
              <a:rPr lang="en-US" sz="2400" b="1" i="1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cs typeface="Times" panose="02020603050405020304" pitchFamily="18" charset="0"/>
              </a:rPr>
              <a:t>mở</a:t>
            </a:r>
            <a:r>
              <a:rPr lang="en-US" sz="2400" b="1" i="1" dirty="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cs typeface="Times" panose="02020603050405020304" pitchFamily="18" charset="0"/>
              </a:rPr>
              <a:t>(</a:t>
            </a:r>
            <a:r>
              <a:rPr lang="en-US" sz="2400" b="1" i="1" dirty="0">
                <a:solidFill>
                  <a:srgbClr val="C00000"/>
                </a:solidFill>
                <a:cs typeface="Times" panose="02020603050405020304" pitchFamily="18" charset="0"/>
              </a:rPr>
              <a:t>open addressing</a:t>
            </a:r>
            <a:r>
              <a:rPr lang="en-US" sz="2400" b="1" dirty="0">
                <a:solidFill>
                  <a:srgbClr val="C00000"/>
                </a:solidFill>
                <a:cs typeface="Times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cs typeface="Times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212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593">
        <p:fade/>
      </p:transition>
    </mc:Choice>
    <mc:Fallback xmlns="">
      <p:transition spd="med" advTm="345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32</a:t>
            </a:fld>
            <a:endParaRPr lang="vi-V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>
                <a:cs typeface="Arial" panose="020B0604020202020204" pitchFamily="34" charset="0"/>
              </a:rPr>
              <a:t>2</a:t>
            </a:r>
            <a:r>
              <a:rPr lang="vi-VN" sz="3600">
                <a:cs typeface="Arial" panose="020B0604020202020204" pitchFamily="34" charset="0"/>
              </a:rPr>
              <a:t>. </a:t>
            </a:r>
            <a:r>
              <a:rPr lang="en-US" sz="3600">
                <a:cs typeface="Arial" panose="020B0604020202020204" pitchFamily="34" charset="0"/>
              </a:rPr>
              <a:t>XUNG ĐỘT VÀ GIẢI QUYẾT XUNG ĐỘT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378542" y="827522"/>
            <a:ext cx="11092098" cy="5524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Cách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giải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quyết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xung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đột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bằng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FF0000"/>
                </a:solidFill>
                <a:cs typeface="Times" panose="02020603050405020304" pitchFamily="18" charset="0"/>
              </a:rPr>
              <a:t>phương</a:t>
            </a:r>
            <a:r>
              <a:rPr lang="en-US" sz="240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FF0000"/>
                </a:solidFill>
                <a:cs typeface="Times" panose="02020603050405020304" pitchFamily="18" charset="0"/>
              </a:rPr>
              <a:t>pháp</a:t>
            </a:r>
            <a:r>
              <a:rPr lang="en-US" sz="240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FF0000"/>
                </a:solidFill>
                <a:cs typeface="Times" panose="02020603050405020304" pitchFamily="18" charset="0"/>
              </a:rPr>
              <a:t>địa</a:t>
            </a:r>
            <a:r>
              <a:rPr lang="en-US" sz="240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FF0000"/>
                </a:solidFill>
                <a:cs typeface="Times" panose="02020603050405020304" pitchFamily="18" charset="0"/>
              </a:rPr>
              <a:t>chỉ</a:t>
            </a:r>
            <a:r>
              <a:rPr lang="en-US" sz="240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FF0000"/>
                </a:solidFill>
                <a:cs typeface="Times" panose="02020603050405020304" pitchFamily="18" charset="0"/>
              </a:rPr>
              <a:t>mở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:</a:t>
            </a:r>
          </a:p>
          <a:p>
            <a:pPr marL="800089" lvl="1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Khi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bổ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sung (Insert):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nếu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ô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là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đã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bận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,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thì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ta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tìm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kiếm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ô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khác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, </a:t>
            </a:r>
            <a:r>
              <a:rPr lang="vi-VN" sz="2400">
                <a:solidFill>
                  <a:srgbClr val="002060"/>
                </a:solidFill>
                <a:cs typeface="Times" panose="02020603050405020304" pitchFamily="18" charset="0"/>
              </a:rPr>
              <a:t>....,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cho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đến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khi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tìm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được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ô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rỗng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(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phương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pháp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dò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thử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- </a:t>
            </a:r>
            <a:r>
              <a:rPr lang="en-US" sz="2400" i="1">
                <a:solidFill>
                  <a:srgbClr val="002060"/>
                </a:solidFill>
                <a:cs typeface="Times" panose="02020603050405020304" pitchFamily="18" charset="0"/>
              </a:rPr>
              <a:t>probing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).</a:t>
            </a:r>
          </a:p>
          <a:p>
            <a:pPr marL="800089" lvl="1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Để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tìm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kiếm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(search), ta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sẽ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tìm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dọc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theo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dãy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các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phép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dò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thử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giống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như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dãy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dò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thử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khi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thực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hiện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chèn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phần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tử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vào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bảng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.</a:t>
            </a:r>
          </a:p>
          <a:p>
            <a:pPr marL="1257277" lvl="2" indent="-342900" algn="just">
              <a:lnSpc>
                <a:spcPct val="130000"/>
              </a:lnSpc>
              <a:buSzPct val="70000"/>
              <a:buFont typeface="Wingdings" panose="05000000000000000000" pitchFamily="2" charset="2"/>
              <a:buChar char="§"/>
            </a:pP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Nếu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tìm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được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phần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tử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với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khoá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đã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cho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thì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trả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lại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nó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,</a:t>
            </a:r>
          </a:p>
          <a:p>
            <a:pPr marL="1257277" lvl="2" indent="-342900" algn="just">
              <a:lnSpc>
                <a:spcPct val="130000"/>
              </a:lnSpc>
              <a:buSzPct val="70000"/>
              <a:buFont typeface="Wingdings" panose="05000000000000000000" pitchFamily="2" charset="2"/>
              <a:buChar char="§"/>
            </a:pP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Nếu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tìm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được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con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trỏ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NULL,</a:t>
            </a:r>
            <a:r>
              <a:rPr lang="vi-VN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thì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phần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tử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cần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tìm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không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có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trong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bảng</a:t>
            </a:r>
            <a:endParaRPr lang="en-US" sz="2400">
              <a:solidFill>
                <a:srgbClr val="002060"/>
              </a:solidFill>
              <a:cs typeface="Times" panose="02020603050405020304" pitchFamily="18" charset="0"/>
            </a:endParaRPr>
          </a:p>
          <a:p>
            <a:pPr marL="800089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Một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số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phương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pháp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dò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: </a:t>
            </a:r>
          </a:p>
          <a:p>
            <a:pPr marL="1257277" lvl="2" indent="-342900">
              <a:lnSpc>
                <a:spcPct val="130000"/>
              </a:lnSpc>
              <a:spcBef>
                <a:spcPts val="3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Dò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tuyến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tính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(Linear Probing)</a:t>
            </a:r>
          </a:p>
          <a:p>
            <a:pPr marL="1257277" lvl="2" indent="-342900">
              <a:lnSpc>
                <a:spcPct val="130000"/>
              </a:lnSpc>
              <a:spcBef>
                <a:spcPts val="3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Dò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bậc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hai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(Quadratic Probing)</a:t>
            </a:r>
          </a:p>
          <a:p>
            <a:pPr marL="1257277" lvl="2" indent="-342900">
              <a:lnSpc>
                <a:spcPct val="130000"/>
              </a:lnSpc>
              <a:spcBef>
                <a:spcPts val="3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Hàm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băm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kép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(Double Hashing)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848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593">
        <p:fade/>
      </p:transition>
    </mc:Choice>
    <mc:Fallback xmlns="">
      <p:transition spd="med" advTm="34593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33</a:t>
            </a:fld>
            <a:endParaRPr lang="vi-V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22F6F5-0BE3-E268-9E95-1BD075C9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>
                <a:cs typeface="Arial" panose="020B0604020202020204" pitchFamily="34" charset="0"/>
              </a:rPr>
              <a:t>2</a:t>
            </a:r>
            <a:r>
              <a:rPr lang="vi-VN" sz="3600">
                <a:cs typeface="Arial" panose="020B0604020202020204" pitchFamily="34" charset="0"/>
              </a:rPr>
              <a:t>. </a:t>
            </a:r>
            <a:r>
              <a:rPr lang="en-US" sz="3600">
                <a:cs typeface="Arial" panose="020B0604020202020204" pitchFamily="34" charset="0"/>
              </a:rPr>
              <a:t>XUNG ĐỘT VÀ GIẢI QUYẾT XUNG ĐỘT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325007" y="1270553"/>
            <a:ext cx="11705761" cy="536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0" indent="-27432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Phương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pháp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dò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tuyến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tính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(Linear Probing): </a:t>
            </a:r>
          </a:p>
          <a:p>
            <a:pPr marL="731520" lvl="3" indent="-274320">
              <a:lnSpc>
                <a:spcPct val="130000"/>
              </a:lnSpc>
              <a:buClr>
                <a:srgbClr val="002060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en-US" sz="2325" err="1">
                <a:solidFill>
                  <a:srgbClr val="FF0000"/>
                </a:solidFill>
                <a:cs typeface="Times" panose="02020603050405020304" pitchFamily="18" charset="0"/>
              </a:rPr>
              <a:t>Mỗi</a:t>
            </a:r>
            <a:r>
              <a:rPr lang="en-US" altLang="en-US" sz="2325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altLang="en-US" sz="2325" err="1">
                <a:solidFill>
                  <a:srgbClr val="FF0000"/>
                </a:solidFill>
                <a:cs typeface="Times" panose="02020603050405020304" pitchFamily="18" charset="0"/>
              </a:rPr>
              <a:t>lần</a:t>
            </a:r>
            <a:r>
              <a:rPr lang="en-US" altLang="en-US" sz="2325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altLang="en-US" sz="2325" err="1">
                <a:solidFill>
                  <a:srgbClr val="FF0000"/>
                </a:solidFill>
                <a:cs typeface="Times" panose="02020603050405020304" pitchFamily="18" charset="0"/>
              </a:rPr>
              <a:t>dò</a:t>
            </a:r>
            <a:r>
              <a:rPr lang="en-US" altLang="en-US" sz="2325">
                <a:solidFill>
                  <a:srgbClr val="FF0000"/>
                </a:solidFill>
                <a:cs typeface="Times" panose="02020603050405020304" pitchFamily="18" charset="0"/>
              </a:rPr>
              <a:t>, </a:t>
            </a:r>
            <a:r>
              <a:rPr lang="en-US" altLang="en-US" sz="2325" err="1">
                <a:solidFill>
                  <a:srgbClr val="FF0000"/>
                </a:solidFill>
                <a:cs typeface="Times" panose="02020603050405020304" pitchFamily="18" charset="0"/>
              </a:rPr>
              <a:t>tăng</a:t>
            </a:r>
            <a:r>
              <a:rPr lang="en-US" altLang="en-US" sz="2325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altLang="en-US" sz="2325" err="1">
                <a:solidFill>
                  <a:srgbClr val="FF0000"/>
                </a:solidFill>
                <a:cs typeface="Times" panose="02020603050405020304" pitchFamily="18" charset="0"/>
              </a:rPr>
              <a:t>chỉ</a:t>
            </a:r>
            <a:r>
              <a:rPr lang="en-US" altLang="en-US" sz="2325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altLang="en-US" sz="2325" err="1">
                <a:solidFill>
                  <a:srgbClr val="FF0000"/>
                </a:solidFill>
                <a:cs typeface="Times" panose="02020603050405020304" pitchFamily="18" charset="0"/>
              </a:rPr>
              <a:t>số</a:t>
            </a:r>
            <a:r>
              <a:rPr lang="en-US" altLang="en-US" sz="2325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altLang="en-US" sz="2325" i="1" err="1">
                <a:solidFill>
                  <a:srgbClr val="FF0000"/>
                </a:solidFill>
                <a:cs typeface="Times" panose="02020603050405020304" pitchFamily="18" charset="0"/>
              </a:rPr>
              <a:t>i</a:t>
            </a:r>
            <a:r>
              <a:rPr lang="en-US" altLang="en-US" sz="2325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altLang="en-US" sz="2325" err="1">
                <a:solidFill>
                  <a:srgbClr val="FF0000"/>
                </a:solidFill>
                <a:cs typeface="Times" panose="02020603050405020304" pitchFamily="18" charset="0"/>
              </a:rPr>
              <a:t>lên</a:t>
            </a:r>
            <a:r>
              <a:rPr lang="en-US" altLang="en-US" sz="2325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altLang="en-US" sz="2325" err="1">
                <a:solidFill>
                  <a:srgbClr val="FF0000"/>
                </a:solidFill>
                <a:cs typeface="Times" panose="02020603050405020304" pitchFamily="18" charset="0"/>
              </a:rPr>
              <a:t>một</a:t>
            </a:r>
            <a:r>
              <a:rPr lang="en-US" altLang="en-US" sz="2325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altLang="en-US" sz="2325" err="1">
                <a:solidFill>
                  <a:srgbClr val="FF0000"/>
                </a:solidFill>
                <a:cs typeface="Times" panose="02020603050405020304" pitchFamily="18" charset="0"/>
              </a:rPr>
              <a:t>đơn</a:t>
            </a:r>
            <a:r>
              <a:rPr lang="en-US" altLang="en-US" sz="2325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altLang="en-US" sz="2325" err="1">
                <a:solidFill>
                  <a:srgbClr val="FF0000"/>
                </a:solidFill>
                <a:cs typeface="Times" panose="02020603050405020304" pitchFamily="18" charset="0"/>
              </a:rPr>
              <a:t>vị</a:t>
            </a:r>
            <a:r>
              <a:rPr lang="en-US" altLang="en-US" sz="2325">
                <a:solidFill>
                  <a:srgbClr val="FF0000"/>
                </a:solidFill>
                <a:cs typeface="Times" panose="02020603050405020304" pitchFamily="18" charset="0"/>
              </a:rPr>
              <a:t>: h(</a:t>
            </a:r>
            <a:r>
              <a:rPr lang="en-US" altLang="en-US" sz="2325" i="1">
                <a:solidFill>
                  <a:srgbClr val="FF0000"/>
                </a:solidFill>
                <a:cs typeface="Times" panose="02020603050405020304" pitchFamily="18" charset="0"/>
              </a:rPr>
              <a:t>k</a:t>
            </a:r>
            <a:r>
              <a:rPr lang="en-US" altLang="en-US" sz="2325">
                <a:solidFill>
                  <a:srgbClr val="FF0000"/>
                </a:solidFill>
                <a:cs typeface="Times" panose="02020603050405020304" pitchFamily="18" charset="0"/>
              </a:rPr>
              <a:t>, </a:t>
            </a:r>
            <a:r>
              <a:rPr lang="en-US" altLang="en-US" sz="2325" i="1" err="1">
                <a:solidFill>
                  <a:srgbClr val="FF0000"/>
                </a:solidFill>
                <a:cs typeface="Times" panose="02020603050405020304" pitchFamily="18" charset="0"/>
              </a:rPr>
              <a:t>i</a:t>
            </a:r>
            <a:r>
              <a:rPr lang="en-US" altLang="en-US" sz="2325">
                <a:solidFill>
                  <a:srgbClr val="FF0000"/>
                </a:solidFill>
                <a:cs typeface="Times" panose="02020603050405020304" pitchFamily="18" charset="0"/>
              </a:rPr>
              <a:t>) = (h’(</a:t>
            </a:r>
            <a:r>
              <a:rPr lang="en-US" altLang="en-US" sz="2325" i="1">
                <a:solidFill>
                  <a:srgbClr val="FF0000"/>
                </a:solidFill>
                <a:cs typeface="Times" panose="02020603050405020304" pitchFamily="18" charset="0"/>
              </a:rPr>
              <a:t>k</a:t>
            </a:r>
            <a:r>
              <a:rPr lang="en-US" altLang="en-US" sz="2325">
                <a:solidFill>
                  <a:srgbClr val="FF0000"/>
                </a:solidFill>
                <a:cs typeface="Times" panose="02020603050405020304" pitchFamily="18" charset="0"/>
              </a:rPr>
              <a:t>) + </a:t>
            </a:r>
            <a:r>
              <a:rPr lang="en-US" altLang="en-US" sz="2325" i="1" err="1">
                <a:solidFill>
                  <a:srgbClr val="FF0000"/>
                </a:solidFill>
                <a:cs typeface="Times" panose="02020603050405020304" pitchFamily="18" charset="0"/>
              </a:rPr>
              <a:t>i</a:t>
            </a:r>
            <a:r>
              <a:rPr lang="en-US" altLang="en-US" sz="2325">
                <a:solidFill>
                  <a:srgbClr val="FF0000"/>
                </a:solidFill>
                <a:cs typeface="Times" panose="02020603050405020304" pitchFamily="18" charset="0"/>
              </a:rPr>
              <a:t>) mod </a:t>
            </a:r>
            <a:r>
              <a:rPr lang="en-US" altLang="en-US" sz="2325" i="1">
                <a:solidFill>
                  <a:srgbClr val="FF0000"/>
                </a:solidFill>
                <a:cs typeface="Times" panose="02020603050405020304" pitchFamily="18" charset="0"/>
              </a:rPr>
              <a:t>p</a:t>
            </a:r>
            <a:r>
              <a:rPr lang="en-US" altLang="en-US" sz="2325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altLang="en-US" sz="2325" err="1">
                <a:solidFill>
                  <a:srgbClr val="FF0000"/>
                </a:solidFill>
                <a:cs typeface="Times" panose="02020603050405020304" pitchFamily="18" charset="0"/>
              </a:rPr>
              <a:t>với</a:t>
            </a:r>
            <a:r>
              <a:rPr lang="en-US" altLang="en-US" sz="2325">
                <a:solidFill>
                  <a:srgbClr val="FF0000"/>
                </a:solidFill>
                <a:cs typeface="Times" panose="02020603050405020304" pitchFamily="18" charset="0"/>
              </a:rPr>
              <a:t> 0 ≤ </a:t>
            </a:r>
            <a:r>
              <a:rPr lang="en-US" altLang="en-US" sz="2325" err="1">
                <a:solidFill>
                  <a:srgbClr val="FF0000"/>
                </a:solidFill>
                <a:cs typeface="Times" panose="02020603050405020304" pitchFamily="18" charset="0"/>
              </a:rPr>
              <a:t>i</a:t>
            </a:r>
            <a:r>
              <a:rPr lang="en-US" altLang="en-US" sz="2325">
                <a:solidFill>
                  <a:srgbClr val="FF0000"/>
                </a:solidFill>
                <a:cs typeface="Times" panose="02020603050405020304" pitchFamily="18" charset="0"/>
              </a:rPr>
              <a:t> ≤ </a:t>
            </a:r>
            <a:r>
              <a:rPr lang="en-US" altLang="en-US" sz="2325" i="1">
                <a:solidFill>
                  <a:srgbClr val="FF0000"/>
                </a:solidFill>
                <a:cs typeface="Times" panose="02020603050405020304" pitchFamily="18" charset="0"/>
              </a:rPr>
              <a:t>p</a:t>
            </a:r>
            <a:r>
              <a:rPr lang="en-US" altLang="en-US" sz="2325">
                <a:solidFill>
                  <a:srgbClr val="FF0000"/>
                </a:solidFill>
                <a:cs typeface="Times" panose="02020603050405020304" pitchFamily="18" charset="0"/>
              </a:rPr>
              <a:t>-1</a:t>
            </a:r>
          </a:p>
          <a:p>
            <a:pPr marL="342900" lvl="2" indent="-342900">
              <a:lnSpc>
                <a:spcPct val="130000"/>
              </a:lnSpc>
              <a:spcAft>
                <a:spcPts val="600"/>
              </a:spcAft>
              <a:buNone/>
            </a:pPr>
            <a:r>
              <a:rPr lang="en-US" altLang="en-US" sz="2325">
                <a:solidFill>
                  <a:srgbClr val="FF0000"/>
                </a:solidFill>
                <a:cs typeface="Times" panose="02020603050405020304" pitchFamily="18" charset="0"/>
              </a:rPr>
              <a:t>                                                                          h’(</a:t>
            </a:r>
            <a:r>
              <a:rPr lang="en-US" altLang="en-US" sz="2325" i="1">
                <a:solidFill>
                  <a:srgbClr val="FF0000"/>
                </a:solidFill>
                <a:cs typeface="Times" panose="02020603050405020304" pitchFamily="18" charset="0"/>
              </a:rPr>
              <a:t>k</a:t>
            </a:r>
            <a:r>
              <a:rPr lang="en-US" altLang="en-US" sz="2325">
                <a:solidFill>
                  <a:srgbClr val="FF0000"/>
                </a:solidFill>
                <a:cs typeface="Times" panose="02020603050405020304" pitchFamily="18" charset="0"/>
              </a:rPr>
              <a:t>) = </a:t>
            </a:r>
            <a:r>
              <a:rPr lang="en-US" altLang="en-US" sz="2325" i="1">
                <a:solidFill>
                  <a:srgbClr val="FF0000"/>
                </a:solidFill>
                <a:cs typeface="Times" panose="02020603050405020304" pitchFamily="18" charset="0"/>
              </a:rPr>
              <a:t>k</a:t>
            </a:r>
            <a:r>
              <a:rPr lang="en-US" altLang="en-US" sz="2325">
                <a:solidFill>
                  <a:srgbClr val="FF0000"/>
                </a:solidFill>
                <a:cs typeface="Times" panose="02020603050405020304" pitchFamily="18" charset="0"/>
              </a:rPr>
              <a:t> mod </a:t>
            </a:r>
            <a:r>
              <a:rPr lang="en-US" altLang="en-US" sz="2325" i="1">
                <a:solidFill>
                  <a:srgbClr val="FF0000"/>
                </a:solidFill>
                <a:cs typeface="Times" panose="02020603050405020304" pitchFamily="18" charset="0"/>
              </a:rPr>
              <a:t>p</a:t>
            </a:r>
            <a:endParaRPr lang="en-US" sz="2325">
              <a:solidFill>
                <a:srgbClr val="002060"/>
              </a:solidFill>
              <a:cs typeface="Times" panose="02020603050405020304" pitchFamily="18" charset="0"/>
              <a:sym typeface="Wingdings" panose="05000000000000000000" pitchFamily="2" charset="2"/>
            </a:endParaRPr>
          </a:p>
          <a:p>
            <a:pPr marL="512763" indent="-512763">
              <a:lnSpc>
                <a:spcPct val="130000"/>
              </a:lnSpc>
              <a:buFont typeface="Wingdings" pitchFamily="2" charset="2"/>
              <a:buNone/>
            </a:pP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  <a:sym typeface="Wingdings" panose="05000000000000000000" pitchFamily="2" charset="2"/>
              </a:rPr>
              <a:t>  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Đầu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tiên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thử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h(</a:t>
            </a:r>
            <a:r>
              <a:rPr lang="en-US" sz="2400" i="1">
                <a:solidFill>
                  <a:srgbClr val="002060"/>
                </a:solidFill>
                <a:cs typeface="Times" panose="02020603050405020304" pitchFamily="18" charset="0"/>
              </a:rPr>
              <a:t>k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, 0) = h’(</a:t>
            </a:r>
            <a:r>
              <a:rPr lang="en-US" sz="2400" i="1">
                <a:solidFill>
                  <a:srgbClr val="002060"/>
                </a:solidFill>
                <a:cs typeface="Times" panose="02020603050405020304" pitchFamily="18" charset="0"/>
              </a:rPr>
              <a:t>k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),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nếu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vị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trí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này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bận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,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thử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tiếp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h(</a:t>
            </a:r>
            <a:r>
              <a:rPr lang="en-US" sz="2400" i="1">
                <a:solidFill>
                  <a:srgbClr val="002060"/>
                </a:solidFill>
                <a:cs typeface="Times" panose="02020603050405020304" pitchFamily="18" charset="0"/>
              </a:rPr>
              <a:t>k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, 1)…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cho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đến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khi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b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</a:b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tìm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được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 ô </a:t>
            </a:r>
            <a:r>
              <a:rPr lang="en-US" sz="2400" err="1">
                <a:solidFill>
                  <a:srgbClr val="002060"/>
                </a:solidFill>
                <a:cs typeface="Times" panose="02020603050405020304" pitchFamily="18" charset="0"/>
              </a:rPr>
              <a:t>trống</a:t>
            </a:r>
            <a:r>
              <a:rPr lang="en-US" sz="2400">
                <a:solidFill>
                  <a:srgbClr val="002060"/>
                </a:solidFill>
                <a:cs typeface="Times" panose="02020603050405020304" pitchFamily="18" charset="0"/>
              </a:rPr>
              <a:t>.</a:t>
            </a:r>
          </a:p>
          <a:p>
            <a:pPr marL="1714466" lvl="5" indent="-342900">
              <a:lnSpc>
                <a:spcPct val="130000"/>
              </a:lnSpc>
            </a:pPr>
            <a:r>
              <a:rPr lang="en-US" sz="2400">
                <a:cs typeface="Times" panose="02020603050405020304" pitchFamily="18" charset="0"/>
              </a:rPr>
              <a:t>			</a:t>
            </a:r>
            <a:r>
              <a:rPr lang="en-US" sz="2400" err="1">
                <a:cs typeface="Times" panose="02020603050405020304" pitchFamily="18" charset="0"/>
              </a:rPr>
              <a:t>Lần</a:t>
            </a:r>
            <a:r>
              <a:rPr lang="en-US" sz="2400">
                <a:cs typeface="Times" panose="02020603050405020304" pitchFamily="18" charset="0"/>
              </a:rPr>
              <a:t> </a:t>
            </a:r>
            <a:r>
              <a:rPr lang="en-US" sz="2400" err="1">
                <a:cs typeface="Times" panose="02020603050405020304" pitchFamily="18" charset="0"/>
              </a:rPr>
              <a:t>băm</a:t>
            </a:r>
            <a:r>
              <a:rPr lang="en-US" sz="2400">
                <a:cs typeface="Times" panose="02020603050405020304" pitchFamily="18" charset="0"/>
              </a:rPr>
              <a:t> 0: h’(</a:t>
            </a:r>
            <a:r>
              <a:rPr lang="en-US" sz="2400" i="1">
                <a:cs typeface="Times" panose="02020603050405020304" pitchFamily="18" charset="0"/>
              </a:rPr>
              <a:t>k</a:t>
            </a:r>
            <a:r>
              <a:rPr lang="en-US" sz="2400">
                <a:cs typeface="Times" panose="02020603050405020304" pitchFamily="18" charset="0"/>
              </a:rPr>
              <a:t>) mod </a:t>
            </a:r>
            <a:r>
              <a:rPr lang="en-US" sz="2400" i="1">
                <a:cs typeface="Times" panose="02020603050405020304" pitchFamily="18" charset="0"/>
              </a:rPr>
              <a:t>p</a:t>
            </a:r>
            <a:r>
              <a:rPr lang="en-US" sz="2400">
                <a:cs typeface="Times" panose="02020603050405020304" pitchFamily="18" charset="0"/>
              </a:rPr>
              <a:t> </a:t>
            </a:r>
          </a:p>
          <a:p>
            <a:pPr marL="1714466" lvl="5" indent="-342900">
              <a:lnSpc>
                <a:spcPct val="130000"/>
              </a:lnSpc>
            </a:pPr>
            <a:r>
              <a:rPr lang="en-US" sz="2400">
                <a:cs typeface="Times" panose="02020603050405020304" pitchFamily="18" charset="0"/>
              </a:rPr>
              <a:t>			</a:t>
            </a:r>
            <a:r>
              <a:rPr lang="en-US" sz="2400" err="1">
                <a:cs typeface="Times" panose="02020603050405020304" pitchFamily="18" charset="0"/>
              </a:rPr>
              <a:t>Lần</a:t>
            </a:r>
            <a:r>
              <a:rPr lang="en-US" sz="2400">
                <a:cs typeface="Times" panose="02020603050405020304" pitchFamily="18" charset="0"/>
              </a:rPr>
              <a:t> </a:t>
            </a:r>
            <a:r>
              <a:rPr lang="en-US" sz="2400" err="1">
                <a:cs typeface="Times" panose="02020603050405020304" pitchFamily="18" charset="0"/>
              </a:rPr>
              <a:t>băm</a:t>
            </a:r>
            <a:r>
              <a:rPr lang="en-US" sz="2400">
                <a:cs typeface="Times" panose="02020603050405020304" pitchFamily="18" charset="0"/>
              </a:rPr>
              <a:t> 1: (h’(</a:t>
            </a:r>
            <a:r>
              <a:rPr lang="en-US" sz="2400" i="1">
                <a:cs typeface="Times" panose="02020603050405020304" pitchFamily="18" charset="0"/>
              </a:rPr>
              <a:t>k</a:t>
            </a:r>
            <a:r>
              <a:rPr lang="en-US" sz="2400">
                <a:cs typeface="Times" panose="02020603050405020304" pitchFamily="18" charset="0"/>
              </a:rPr>
              <a:t>) + 1) mod </a:t>
            </a:r>
            <a:r>
              <a:rPr lang="en-US" sz="2400" i="1">
                <a:cs typeface="Times" panose="02020603050405020304" pitchFamily="18" charset="0"/>
              </a:rPr>
              <a:t>p</a:t>
            </a:r>
            <a:r>
              <a:rPr lang="en-US" sz="2400">
                <a:cs typeface="Times" panose="02020603050405020304" pitchFamily="18" charset="0"/>
              </a:rPr>
              <a:t> </a:t>
            </a:r>
          </a:p>
          <a:p>
            <a:pPr marL="1714466" lvl="5" indent="-342900">
              <a:lnSpc>
                <a:spcPct val="130000"/>
              </a:lnSpc>
            </a:pPr>
            <a:r>
              <a:rPr lang="en-US" sz="2400">
                <a:cs typeface="Times" panose="02020603050405020304" pitchFamily="18" charset="0"/>
              </a:rPr>
              <a:t>			</a:t>
            </a:r>
            <a:r>
              <a:rPr lang="en-US" sz="2400" err="1">
                <a:cs typeface="Times" panose="02020603050405020304" pitchFamily="18" charset="0"/>
              </a:rPr>
              <a:t>Lần</a:t>
            </a:r>
            <a:r>
              <a:rPr lang="en-US" sz="2400">
                <a:cs typeface="Times" panose="02020603050405020304" pitchFamily="18" charset="0"/>
              </a:rPr>
              <a:t> </a:t>
            </a:r>
            <a:r>
              <a:rPr lang="en-US" sz="2400" err="1">
                <a:cs typeface="Times" panose="02020603050405020304" pitchFamily="18" charset="0"/>
              </a:rPr>
              <a:t>băm</a:t>
            </a:r>
            <a:r>
              <a:rPr lang="en-US" sz="2400">
                <a:cs typeface="Times" panose="02020603050405020304" pitchFamily="18" charset="0"/>
              </a:rPr>
              <a:t> 2: (h’(</a:t>
            </a:r>
            <a:r>
              <a:rPr lang="en-US" sz="2400" i="1">
                <a:cs typeface="Times" panose="02020603050405020304" pitchFamily="18" charset="0"/>
              </a:rPr>
              <a:t>k</a:t>
            </a:r>
            <a:r>
              <a:rPr lang="en-US" sz="2400">
                <a:cs typeface="Times" panose="02020603050405020304" pitchFamily="18" charset="0"/>
              </a:rPr>
              <a:t>) + 2) mod </a:t>
            </a:r>
            <a:r>
              <a:rPr lang="en-US" sz="2400" i="1">
                <a:cs typeface="Times" panose="02020603050405020304" pitchFamily="18" charset="0"/>
              </a:rPr>
              <a:t>p</a:t>
            </a:r>
            <a:r>
              <a:rPr lang="en-US" sz="2400">
                <a:cs typeface="Times" panose="02020603050405020304" pitchFamily="18" charset="0"/>
              </a:rPr>
              <a:t> </a:t>
            </a:r>
          </a:p>
          <a:p>
            <a:pPr marL="1714466" lvl="5" indent="-342900">
              <a:lnSpc>
                <a:spcPct val="130000"/>
              </a:lnSpc>
            </a:pPr>
            <a:r>
              <a:rPr lang="en-US" sz="2400">
                <a:cs typeface="Times" panose="02020603050405020304" pitchFamily="18" charset="0"/>
              </a:rPr>
              <a:t>			</a:t>
            </a:r>
            <a:r>
              <a:rPr lang="en-US" sz="2400" err="1">
                <a:cs typeface="Times" panose="02020603050405020304" pitchFamily="18" charset="0"/>
              </a:rPr>
              <a:t>Lần</a:t>
            </a:r>
            <a:r>
              <a:rPr lang="en-US" sz="2400">
                <a:cs typeface="Times" panose="02020603050405020304" pitchFamily="18" charset="0"/>
              </a:rPr>
              <a:t> </a:t>
            </a:r>
            <a:r>
              <a:rPr lang="en-US" sz="2400" err="1">
                <a:cs typeface="Times" panose="02020603050405020304" pitchFamily="18" charset="0"/>
              </a:rPr>
              <a:t>băm</a:t>
            </a:r>
            <a:r>
              <a:rPr lang="en-US" sz="2400">
                <a:cs typeface="Times" panose="02020603050405020304" pitchFamily="18" charset="0"/>
              </a:rPr>
              <a:t> 3: (h’(</a:t>
            </a:r>
            <a:r>
              <a:rPr lang="en-US" sz="2400" i="1">
                <a:cs typeface="Times" panose="02020603050405020304" pitchFamily="18" charset="0"/>
              </a:rPr>
              <a:t>k</a:t>
            </a:r>
            <a:r>
              <a:rPr lang="en-US" sz="2400">
                <a:cs typeface="Times" panose="02020603050405020304" pitchFamily="18" charset="0"/>
              </a:rPr>
              <a:t>) + 3) mod </a:t>
            </a:r>
            <a:r>
              <a:rPr lang="en-US" sz="2400" i="1">
                <a:cs typeface="Times" panose="02020603050405020304" pitchFamily="18" charset="0"/>
              </a:rPr>
              <a:t>p</a:t>
            </a:r>
          </a:p>
          <a:p>
            <a:pPr marL="1714466" lvl="5" indent="-342900">
              <a:lnSpc>
                <a:spcPct val="130000"/>
              </a:lnSpc>
            </a:pPr>
            <a:r>
              <a:rPr lang="en-US" sz="2400">
                <a:cs typeface="Times" panose="02020603050405020304" pitchFamily="18" charset="0"/>
              </a:rPr>
              <a:t>			. . .</a:t>
            </a:r>
          </a:p>
          <a:p>
            <a:pPr marL="1714466" lvl="5" indent="-342900">
              <a:lnSpc>
                <a:spcPct val="130000"/>
              </a:lnSpc>
            </a:pPr>
            <a:r>
              <a:rPr lang="en-US" sz="2400">
                <a:cs typeface="Times" panose="02020603050405020304" pitchFamily="18" charset="0"/>
              </a:rPr>
              <a:t>			</a:t>
            </a:r>
            <a:r>
              <a:rPr lang="en-US" sz="2400" err="1">
                <a:cs typeface="Times" panose="02020603050405020304" pitchFamily="18" charset="0"/>
              </a:rPr>
              <a:t>Lần</a:t>
            </a:r>
            <a:r>
              <a:rPr lang="en-US" sz="2400">
                <a:cs typeface="Times" panose="02020603050405020304" pitchFamily="18" charset="0"/>
              </a:rPr>
              <a:t> </a:t>
            </a:r>
            <a:r>
              <a:rPr lang="en-US" sz="2400" err="1">
                <a:cs typeface="Times" panose="02020603050405020304" pitchFamily="18" charset="0"/>
              </a:rPr>
              <a:t>băm</a:t>
            </a:r>
            <a:r>
              <a:rPr lang="en-US" sz="2400">
                <a:cs typeface="Times" panose="02020603050405020304" pitchFamily="18" charset="0"/>
              </a:rPr>
              <a:t> </a:t>
            </a:r>
            <a:r>
              <a:rPr lang="en-US" sz="2400" i="1">
                <a:cs typeface="Times" panose="02020603050405020304" pitchFamily="18" charset="0"/>
              </a:rPr>
              <a:t>i</a:t>
            </a:r>
            <a:r>
              <a:rPr lang="en-US" sz="2400">
                <a:cs typeface="Times" panose="02020603050405020304" pitchFamily="18" charset="0"/>
              </a:rPr>
              <a:t>: (h’(</a:t>
            </a:r>
            <a:r>
              <a:rPr lang="en-US" sz="2400" i="1">
                <a:cs typeface="Times" panose="02020603050405020304" pitchFamily="18" charset="0"/>
              </a:rPr>
              <a:t>k</a:t>
            </a:r>
            <a:r>
              <a:rPr lang="en-US" sz="2400">
                <a:cs typeface="Times" panose="02020603050405020304" pitchFamily="18" charset="0"/>
              </a:rPr>
              <a:t>) + </a:t>
            </a:r>
            <a:r>
              <a:rPr lang="en-US" sz="2400" i="1" err="1">
                <a:cs typeface="Times" panose="02020603050405020304" pitchFamily="18" charset="0"/>
              </a:rPr>
              <a:t>i</a:t>
            </a:r>
            <a:r>
              <a:rPr lang="en-US" sz="2400">
                <a:cs typeface="Times" panose="02020603050405020304" pitchFamily="18" charset="0"/>
              </a:rPr>
              <a:t>) mod </a:t>
            </a:r>
            <a:r>
              <a:rPr lang="en-US" sz="2400" i="1">
                <a:cs typeface="Times" panose="02020603050405020304" pitchFamily="18" charset="0"/>
              </a:rPr>
              <a:t>p</a:t>
            </a:r>
            <a:endParaRPr lang="en-US" sz="2400">
              <a:solidFill>
                <a:srgbClr val="002060"/>
              </a:solidFill>
              <a:cs typeface="Times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EBEEF-4041-7652-2A44-516DF2F2DC01}"/>
              </a:ext>
            </a:extLst>
          </p:cNvPr>
          <p:cNvSpPr txBox="1">
            <a:spLocks/>
          </p:cNvSpPr>
          <p:nvPr/>
        </p:nvSpPr>
        <p:spPr>
          <a:xfrm>
            <a:off x="242003" y="731520"/>
            <a:ext cx="9590154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+mn-lt"/>
                <a:cs typeface="Arial" panose="020B0604020202020204" pitchFamily="34" charset="0"/>
              </a:rPr>
              <a:t>bằng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+mn-lt"/>
                <a:cs typeface="Arial" panose="020B0604020202020204" pitchFamily="34" charset="0"/>
              </a:rPr>
              <a:t>địa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+mn-lt"/>
                <a:cs typeface="Arial" panose="020B0604020202020204" pitchFamily="34" charset="0"/>
              </a:rPr>
              <a:t>chỉ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+mn-lt"/>
                <a:cs typeface="Arial" panose="020B0604020202020204" pitchFamily="34" charset="0"/>
              </a:rPr>
              <a:t>mở</a:t>
            </a:r>
            <a:endParaRPr lang="en-US" sz="2400" dirty="0">
              <a:latin typeface="+mn-lt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321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593">
        <p:fade/>
      </p:transition>
    </mc:Choice>
    <mc:Fallback xmlns="">
      <p:transition spd="med" advTm="34593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355" name="Text Box 3"/>
          <p:cNvSpPr txBox="1">
            <a:spLocks noChangeArrowheads="1"/>
          </p:cNvSpPr>
          <p:nvPr/>
        </p:nvSpPr>
        <p:spPr bwMode="auto">
          <a:xfrm>
            <a:off x="2727326" y="1862200"/>
            <a:ext cx="4953000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r>
              <a:rPr lang="en-US" sz="2400" err="1"/>
              <a:t>Sử</a:t>
            </a:r>
            <a:r>
              <a:rPr lang="en-US" sz="2400"/>
              <a:t> </a:t>
            </a:r>
            <a:r>
              <a:rPr lang="en-US" sz="2400" err="1"/>
              <a:t>dụng</a:t>
            </a:r>
            <a:r>
              <a:rPr lang="en-US" sz="2400"/>
              <a:t> </a:t>
            </a:r>
            <a:r>
              <a:rPr lang="en-US" sz="2400" err="1"/>
              <a:t>hàm</a:t>
            </a:r>
            <a:r>
              <a:rPr lang="en-US" sz="2400"/>
              <a:t> </a:t>
            </a:r>
            <a:r>
              <a:rPr lang="en-US" sz="2400" err="1"/>
              <a:t>băm</a:t>
            </a:r>
            <a:r>
              <a:rPr lang="en-US" sz="2400"/>
              <a:t>: h’(k) = k % 13</a:t>
            </a:r>
          </a:p>
        </p:txBody>
      </p:sp>
      <p:graphicFrame>
        <p:nvGraphicFramePr>
          <p:cNvPr id="868356" name="Group 4"/>
          <p:cNvGraphicFramePr>
            <a:graphicFrameLocks noGrp="1"/>
          </p:cNvGraphicFramePr>
          <p:nvPr/>
        </p:nvGraphicFramePr>
        <p:xfrm>
          <a:off x="2438400" y="5105401"/>
          <a:ext cx="7467600" cy="523875"/>
        </p:xfrm>
        <a:graphic>
          <a:graphicData uri="http://schemas.openxmlformats.org/drawingml/2006/table">
            <a:tbl>
              <a:tblPr/>
              <a:tblGrid>
                <a:gridCol w="573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35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68388" name="Group 36"/>
          <p:cNvGraphicFramePr>
            <a:graphicFrameLocks noGrp="1"/>
          </p:cNvGraphicFramePr>
          <p:nvPr/>
        </p:nvGraphicFramePr>
        <p:xfrm>
          <a:off x="2438400" y="5617464"/>
          <a:ext cx="7467600" cy="508000"/>
        </p:xfrm>
        <a:graphic>
          <a:graphicData uri="http://schemas.openxmlformats.org/drawingml/2006/table">
            <a:tbl>
              <a:tblPr/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68430" name="Text Box 78"/>
          <p:cNvSpPr txBox="1">
            <a:spLocks noChangeArrowheads="1"/>
          </p:cNvSpPr>
          <p:nvPr/>
        </p:nvSpPr>
        <p:spPr bwMode="auto">
          <a:xfrm>
            <a:off x="2727326" y="2395538"/>
            <a:ext cx="6282489" cy="49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600" err="1"/>
              <a:t>Chèn</a:t>
            </a:r>
            <a:r>
              <a:rPr lang="en-US" sz="2600"/>
              <a:t>:    18,   41,   22,   59,   32,   31,   73</a:t>
            </a:r>
          </a:p>
        </p:txBody>
      </p:sp>
      <p:sp>
        <p:nvSpPr>
          <p:cNvPr id="868431" name="Text Box 79"/>
          <p:cNvSpPr txBox="1">
            <a:spLocks noChangeArrowheads="1"/>
          </p:cNvSpPr>
          <p:nvPr/>
        </p:nvSpPr>
        <p:spPr bwMode="auto">
          <a:xfrm>
            <a:off x="2743200" y="2971800"/>
            <a:ext cx="2133918" cy="49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600"/>
              <a:t>h’(k)  :     5,   </a:t>
            </a:r>
          </a:p>
        </p:txBody>
      </p:sp>
      <p:sp>
        <p:nvSpPr>
          <p:cNvPr id="868432" name="Line 80"/>
          <p:cNvSpPr>
            <a:spLocks noChangeShapeType="1"/>
          </p:cNvSpPr>
          <p:nvPr/>
        </p:nvSpPr>
        <p:spPr bwMode="auto">
          <a:xfrm>
            <a:off x="4343400" y="2743200"/>
            <a:ext cx="1219200" cy="2286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DED17B-3300-2B8C-8938-AB4555AC0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>
                <a:solidFill>
                  <a:srgbClr val="002060"/>
                </a:solidFill>
              </a:rPr>
              <a:pPr algn="ctr"/>
              <a:t>34</a:t>
            </a:fld>
            <a:endParaRPr lang="vi-VN">
              <a:solidFill>
                <a:srgbClr val="00206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80E662-2F87-2E08-5F7C-6B0D38603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2</a:t>
            </a:r>
            <a:r>
              <a:rPr lang="vi-VN" sz="3600" dirty="0">
                <a:cs typeface="Arial" panose="020B0604020202020204" pitchFamily="34" charset="0"/>
              </a:rPr>
              <a:t>. </a:t>
            </a:r>
            <a:r>
              <a:rPr lang="en-US" sz="3600" dirty="0">
                <a:cs typeface="Arial" panose="020B0604020202020204" pitchFamily="34" charset="0"/>
              </a:rPr>
              <a:t>XUNG ĐỘT VÀ GIẢI QUYẾT XUNG ĐỘT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5E361-E573-C96B-903E-04104ACC7ABC}"/>
              </a:ext>
            </a:extLst>
          </p:cNvPr>
          <p:cNvSpPr txBox="1">
            <a:spLocks/>
          </p:cNvSpPr>
          <p:nvPr/>
        </p:nvSpPr>
        <p:spPr>
          <a:xfrm>
            <a:off x="242003" y="731520"/>
            <a:ext cx="9590154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342900"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bằng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địa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chỉ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mở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ABE8CE3A-132B-0FD9-2050-7F343CB21859}"/>
              </a:ext>
            </a:extLst>
          </p:cNvPr>
          <p:cNvSpPr txBox="1"/>
          <p:nvPr/>
        </p:nvSpPr>
        <p:spPr>
          <a:xfrm>
            <a:off x="762159" y="12919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46888"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Phương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pháp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dò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tuyến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tính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415436407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9380" name="Group 4"/>
          <p:cNvGraphicFramePr>
            <a:graphicFrameLocks noGrp="1"/>
          </p:cNvGraphicFramePr>
          <p:nvPr/>
        </p:nvGraphicFramePr>
        <p:xfrm>
          <a:off x="2438400" y="5105401"/>
          <a:ext cx="7467600" cy="523875"/>
        </p:xfrm>
        <a:graphic>
          <a:graphicData uri="http://schemas.openxmlformats.org/drawingml/2006/table">
            <a:tbl>
              <a:tblPr/>
              <a:tblGrid>
                <a:gridCol w="573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35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69454" name="Text Box 78"/>
          <p:cNvSpPr txBox="1">
            <a:spLocks noChangeArrowheads="1"/>
          </p:cNvSpPr>
          <p:nvPr/>
        </p:nvSpPr>
        <p:spPr bwMode="auto">
          <a:xfrm>
            <a:off x="2727326" y="2395538"/>
            <a:ext cx="6282489" cy="49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vi-VN" sz="2600"/>
              <a:t>Chèn</a:t>
            </a:r>
            <a:r>
              <a:rPr lang="en-US" sz="2600"/>
              <a:t>:    18,   41,   22,   59,   32,   31,   73</a:t>
            </a:r>
          </a:p>
        </p:txBody>
      </p:sp>
      <p:sp>
        <p:nvSpPr>
          <p:cNvPr id="869455" name="Text Box 79"/>
          <p:cNvSpPr txBox="1">
            <a:spLocks noChangeArrowheads="1"/>
          </p:cNvSpPr>
          <p:nvPr/>
        </p:nvSpPr>
        <p:spPr bwMode="auto">
          <a:xfrm>
            <a:off x="2743201" y="2971800"/>
            <a:ext cx="2970685" cy="49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600"/>
              <a:t>h’(k)  :     5,     2,    </a:t>
            </a:r>
          </a:p>
        </p:txBody>
      </p:sp>
      <p:sp>
        <p:nvSpPr>
          <p:cNvPr id="869456" name="Line 80"/>
          <p:cNvSpPr>
            <a:spLocks noChangeShapeType="1"/>
          </p:cNvSpPr>
          <p:nvPr/>
        </p:nvSpPr>
        <p:spPr bwMode="auto">
          <a:xfrm flipH="1">
            <a:off x="3886200" y="2819400"/>
            <a:ext cx="1143000" cy="2286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BCAB04F-04BD-0ABD-CD61-445B3B77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>
                <a:solidFill>
                  <a:srgbClr val="002060"/>
                </a:solidFill>
              </a:rPr>
              <a:pPr algn="ctr"/>
              <a:t>35</a:t>
            </a:fld>
            <a:endParaRPr lang="vi-VN">
              <a:solidFill>
                <a:srgbClr val="00206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AC3859-C636-A74B-6290-AAF5418B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2</a:t>
            </a:r>
            <a:r>
              <a:rPr lang="vi-VN" sz="3600" dirty="0">
                <a:cs typeface="Arial" panose="020B0604020202020204" pitchFamily="34" charset="0"/>
              </a:rPr>
              <a:t>. </a:t>
            </a:r>
            <a:r>
              <a:rPr lang="en-US" sz="3600" dirty="0">
                <a:cs typeface="Arial" panose="020B0604020202020204" pitchFamily="34" charset="0"/>
              </a:rPr>
              <a:t>XUNG ĐỘT VÀ GIẢI QUYẾT XUNG ĐỘT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E50FF1D0-E45D-0766-EED1-F22DB82EC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26" y="1865376"/>
            <a:ext cx="4953000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r>
              <a:rPr lang="en-US" sz="2400" err="1"/>
              <a:t>Sử</a:t>
            </a:r>
            <a:r>
              <a:rPr lang="en-US" sz="2400"/>
              <a:t> </a:t>
            </a:r>
            <a:r>
              <a:rPr lang="en-US" sz="2400" err="1"/>
              <a:t>dụng</a:t>
            </a:r>
            <a:r>
              <a:rPr lang="en-US" sz="2400"/>
              <a:t> </a:t>
            </a:r>
            <a:r>
              <a:rPr lang="en-US" sz="2400" err="1"/>
              <a:t>hàm</a:t>
            </a:r>
            <a:r>
              <a:rPr lang="en-US" sz="2400"/>
              <a:t> </a:t>
            </a:r>
            <a:r>
              <a:rPr lang="en-US" sz="2400" err="1"/>
              <a:t>băm</a:t>
            </a:r>
            <a:r>
              <a:rPr lang="en-US" sz="2400"/>
              <a:t>: h’(k) = k % 13</a:t>
            </a:r>
          </a:p>
        </p:txBody>
      </p:sp>
      <p:graphicFrame>
        <p:nvGraphicFramePr>
          <p:cNvPr id="2" name="Group 36">
            <a:extLst>
              <a:ext uri="{FF2B5EF4-FFF2-40B4-BE49-F238E27FC236}">
                <a16:creationId xmlns:a16="http://schemas.microsoft.com/office/drawing/2014/main" id="{8CA185F3-16A0-3FD4-4F5E-C4990E830AA8}"/>
              </a:ext>
            </a:extLst>
          </p:cNvPr>
          <p:cNvGraphicFramePr>
            <a:graphicFrameLocks noGrp="1"/>
          </p:cNvGraphicFramePr>
          <p:nvPr/>
        </p:nvGraphicFramePr>
        <p:xfrm>
          <a:off x="2438400" y="5617464"/>
          <a:ext cx="7467600" cy="508000"/>
        </p:xfrm>
        <a:graphic>
          <a:graphicData uri="http://schemas.openxmlformats.org/drawingml/2006/table">
            <a:tbl>
              <a:tblPr/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1374BB2-9C4C-1453-A609-0E63779D72BB}"/>
              </a:ext>
            </a:extLst>
          </p:cNvPr>
          <p:cNvSpPr txBox="1">
            <a:spLocks/>
          </p:cNvSpPr>
          <p:nvPr/>
        </p:nvSpPr>
        <p:spPr>
          <a:xfrm>
            <a:off x="242003" y="731520"/>
            <a:ext cx="9590154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342900"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bằng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địa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chỉ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mở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637CA9D-209C-651B-EC9A-A7B38FA92051}"/>
              </a:ext>
            </a:extLst>
          </p:cNvPr>
          <p:cNvSpPr txBox="1"/>
          <p:nvPr/>
        </p:nvSpPr>
        <p:spPr>
          <a:xfrm>
            <a:off x="762159" y="12919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46888"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Phương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pháp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dò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tuyến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tính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56177004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04" name="Group 4"/>
          <p:cNvGraphicFramePr>
            <a:graphicFrameLocks noGrp="1"/>
          </p:cNvGraphicFramePr>
          <p:nvPr/>
        </p:nvGraphicFramePr>
        <p:xfrm>
          <a:off x="2438400" y="5105401"/>
          <a:ext cx="7467600" cy="523875"/>
        </p:xfrm>
        <a:graphic>
          <a:graphicData uri="http://schemas.openxmlformats.org/drawingml/2006/table">
            <a:tbl>
              <a:tblPr/>
              <a:tblGrid>
                <a:gridCol w="573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35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70478" name="Text Box 78"/>
          <p:cNvSpPr txBox="1">
            <a:spLocks noChangeArrowheads="1"/>
          </p:cNvSpPr>
          <p:nvPr/>
        </p:nvSpPr>
        <p:spPr bwMode="auto">
          <a:xfrm>
            <a:off x="2727326" y="2395538"/>
            <a:ext cx="6282489" cy="49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vi-VN" sz="2600"/>
              <a:t>Chèn</a:t>
            </a:r>
            <a:r>
              <a:rPr lang="en-US" sz="2600"/>
              <a:t>:    18,   41,   22,   59,   32,   31,   73</a:t>
            </a:r>
          </a:p>
        </p:txBody>
      </p:sp>
      <p:sp>
        <p:nvSpPr>
          <p:cNvPr id="870479" name="Text Box 79"/>
          <p:cNvSpPr txBox="1">
            <a:spLocks noChangeArrowheads="1"/>
          </p:cNvSpPr>
          <p:nvPr/>
        </p:nvSpPr>
        <p:spPr bwMode="auto">
          <a:xfrm>
            <a:off x="2743200" y="2971800"/>
            <a:ext cx="3435556" cy="49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600"/>
              <a:t>h’(k)  :     5,    2,     9,  </a:t>
            </a:r>
          </a:p>
        </p:txBody>
      </p:sp>
      <p:sp>
        <p:nvSpPr>
          <p:cNvPr id="870480" name="Line 80"/>
          <p:cNvSpPr>
            <a:spLocks noChangeShapeType="1"/>
          </p:cNvSpPr>
          <p:nvPr/>
        </p:nvSpPr>
        <p:spPr bwMode="auto">
          <a:xfrm>
            <a:off x="5992090" y="2918481"/>
            <a:ext cx="1856509" cy="21256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819A873-C80D-B7DB-A65F-00BE835ED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>
                <a:solidFill>
                  <a:srgbClr val="002060"/>
                </a:solidFill>
              </a:rPr>
              <a:pPr algn="ctr"/>
              <a:t>36</a:t>
            </a:fld>
            <a:endParaRPr lang="vi-VN">
              <a:solidFill>
                <a:srgbClr val="002060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29ECE3-343F-3223-BFE5-C2E0D9E0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2</a:t>
            </a:r>
            <a:r>
              <a:rPr lang="vi-VN" sz="3600" dirty="0">
                <a:cs typeface="Arial" panose="020B0604020202020204" pitchFamily="34" charset="0"/>
              </a:rPr>
              <a:t>. </a:t>
            </a:r>
            <a:r>
              <a:rPr lang="en-US" sz="3600" dirty="0">
                <a:cs typeface="Arial" panose="020B0604020202020204" pitchFamily="34" charset="0"/>
              </a:rPr>
              <a:t>XUNG ĐỘT VÀ GIẢI QUYẾT XUNG ĐỘT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589329D8-185C-66FF-CA69-97F5F22AD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26" y="1865376"/>
            <a:ext cx="4953000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r>
              <a:rPr lang="en-US" sz="2400" err="1"/>
              <a:t>Sử</a:t>
            </a:r>
            <a:r>
              <a:rPr lang="en-US" sz="2400"/>
              <a:t> </a:t>
            </a:r>
            <a:r>
              <a:rPr lang="en-US" sz="2400" err="1"/>
              <a:t>dụng</a:t>
            </a:r>
            <a:r>
              <a:rPr lang="en-US" sz="2400"/>
              <a:t> </a:t>
            </a:r>
            <a:r>
              <a:rPr lang="en-US" sz="2400" err="1"/>
              <a:t>hàm</a:t>
            </a:r>
            <a:r>
              <a:rPr lang="en-US" sz="2400"/>
              <a:t> </a:t>
            </a:r>
            <a:r>
              <a:rPr lang="en-US" sz="2400" err="1"/>
              <a:t>băm</a:t>
            </a:r>
            <a:r>
              <a:rPr lang="en-US" sz="2400"/>
              <a:t>: h’(k) = k % 13</a:t>
            </a:r>
          </a:p>
        </p:txBody>
      </p:sp>
      <p:graphicFrame>
        <p:nvGraphicFramePr>
          <p:cNvPr id="2" name="Group 36">
            <a:extLst>
              <a:ext uri="{FF2B5EF4-FFF2-40B4-BE49-F238E27FC236}">
                <a16:creationId xmlns:a16="http://schemas.microsoft.com/office/drawing/2014/main" id="{6B5BA72F-15EE-0345-7962-0B1FAB76EB77}"/>
              </a:ext>
            </a:extLst>
          </p:cNvPr>
          <p:cNvGraphicFramePr>
            <a:graphicFrameLocks noGrp="1"/>
          </p:cNvGraphicFramePr>
          <p:nvPr/>
        </p:nvGraphicFramePr>
        <p:xfrm>
          <a:off x="2438400" y="5617464"/>
          <a:ext cx="7467600" cy="508000"/>
        </p:xfrm>
        <a:graphic>
          <a:graphicData uri="http://schemas.openxmlformats.org/drawingml/2006/table">
            <a:tbl>
              <a:tblPr/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462D9BF-FE81-96E0-99F4-D15653005A0C}"/>
              </a:ext>
            </a:extLst>
          </p:cNvPr>
          <p:cNvSpPr txBox="1">
            <a:spLocks/>
          </p:cNvSpPr>
          <p:nvPr/>
        </p:nvSpPr>
        <p:spPr>
          <a:xfrm>
            <a:off x="242003" y="731520"/>
            <a:ext cx="9590154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342900"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bằng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địa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chỉ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mở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FB9422A-EF82-BBB5-8131-D7616C1E8A9A}"/>
              </a:ext>
            </a:extLst>
          </p:cNvPr>
          <p:cNvSpPr txBox="1"/>
          <p:nvPr/>
        </p:nvSpPr>
        <p:spPr>
          <a:xfrm>
            <a:off x="762159" y="12919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46888"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Phương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pháp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dò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tuyến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tính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33934413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1428" name="Group 4"/>
          <p:cNvGraphicFramePr>
            <a:graphicFrameLocks noGrp="1"/>
          </p:cNvGraphicFramePr>
          <p:nvPr/>
        </p:nvGraphicFramePr>
        <p:xfrm>
          <a:off x="2438400" y="5105401"/>
          <a:ext cx="7467600" cy="523875"/>
        </p:xfrm>
        <a:graphic>
          <a:graphicData uri="http://schemas.openxmlformats.org/drawingml/2006/table">
            <a:tbl>
              <a:tblPr/>
              <a:tblGrid>
                <a:gridCol w="573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35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71502" name="Text Box 78"/>
          <p:cNvSpPr txBox="1">
            <a:spLocks noChangeArrowheads="1"/>
          </p:cNvSpPr>
          <p:nvPr/>
        </p:nvSpPr>
        <p:spPr bwMode="auto">
          <a:xfrm>
            <a:off x="2727326" y="2395538"/>
            <a:ext cx="6282489" cy="49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vi-VN" sz="2600"/>
              <a:t>Chèn</a:t>
            </a:r>
            <a:r>
              <a:rPr lang="en-US" sz="2600"/>
              <a:t>:    18,   41,   22,   59,   32,   31,   73</a:t>
            </a:r>
          </a:p>
        </p:txBody>
      </p:sp>
      <p:sp>
        <p:nvSpPr>
          <p:cNvPr id="871503" name="Text Box 79"/>
          <p:cNvSpPr txBox="1">
            <a:spLocks noChangeArrowheads="1"/>
          </p:cNvSpPr>
          <p:nvPr/>
        </p:nvSpPr>
        <p:spPr bwMode="auto">
          <a:xfrm>
            <a:off x="2743200" y="2971800"/>
            <a:ext cx="4458272" cy="49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600"/>
              <a:t>h’(k)  :     5,    2,     9,     7,     </a:t>
            </a:r>
          </a:p>
        </p:txBody>
      </p:sp>
      <p:sp>
        <p:nvSpPr>
          <p:cNvPr id="871504" name="Line 80"/>
          <p:cNvSpPr>
            <a:spLocks noChangeShapeType="1"/>
          </p:cNvSpPr>
          <p:nvPr/>
        </p:nvSpPr>
        <p:spPr bwMode="auto">
          <a:xfrm>
            <a:off x="6498771" y="2887982"/>
            <a:ext cx="283029" cy="214121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492249D-5406-1F82-634C-5F86D1B3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>
                <a:solidFill>
                  <a:srgbClr val="002060"/>
                </a:solidFill>
              </a:rPr>
              <a:pPr algn="ctr"/>
              <a:t>37</a:t>
            </a:fld>
            <a:endParaRPr lang="vi-VN">
              <a:solidFill>
                <a:srgbClr val="00206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C1348-42E1-3BB1-FDE6-0596CE800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2</a:t>
            </a:r>
            <a:r>
              <a:rPr lang="vi-VN" sz="3600" dirty="0">
                <a:cs typeface="Arial" panose="020B0604020202020204" pitchFamily="34" charset="0"/>
              </a:rPr>
              <a:t>. </a:t>
            </a:r>
            <a:r>
              <a:rPr lang="en-US" sz="3600" dirty="0">
                <a:cs typeface="Arial" panose="020B0604020202020204" pitchFamily="34" charset="0"/>
              </a:rPr>
              <a:t>XUNG ĐỘT VÀ GIẢI QUYẾT XUNG ĐỘT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C5549D0E-C0C2-5EFD-4D76-E4BA2CF5A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26" y="1865376"/>
            <a:ext cx="4953000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r>
              <a:rPr lang="en-US" sz="2400" err="1"/>
              <a:t>Sử</a:t>
            </a:r>
            <a:r>
              <a:rPr lang="en-US" sz="2400"/>
              <a:t> </a:t>
            </a:r>
            <a:r>
              <a:rPr lang="en-US" sz="2400" err="1"/>
              <a:t>dụng</a:t>
            </a:r>
            <a:r>
              <a:rPr lang="en-US" sz="2400"/>
              <a:t> </a:t>
            </a:r>
            <a:r>
              <a:rPr lang="en-US" sz="2400" err="1"/>
              <a:t>hàm</a:t>
            </a:r>
            <a:r>
              <a:rPr lang="en-US" sz="2400"/>
              <a:t> </a:t>
            </a:r>
            <a:r>
              <a:rPr lang="en-US" sz="2400" err="1"/>
              <a:t>băm</a:t>
            </a:r>
            <a:r>
              <a:rPr lang="en-US" sz="2400"/>
              <a:t>: h’(k) = k % 13</a:t>
            </a:r>
          </a:p>
        </p:txBody>
      </p:sp>
      <p:graphicFrame>
        <p:nvGraphicFramePr>
          <p:cNvPr id="3" name="Group 36">
            <a:extLst>
              <a:ext uri="{FF2B5EF4-FFF2-40B4-BE49-F238E27FC236}">
                <a16:creationId xmlns:a16="http://schemas.microsoft.com/office/drawing/2014/main" id="{A8E0BE69-469C-6259-8BC0-3F3F6900799A}"/>
              </a:ext>
            </a:extLst>
          </p:cNvPr>
          <p:cNvGraphicFramePr>
            <a:graphicFrameLocks noGrp="1"/>
          </p:cNvGraphicFramePr>
          <p:nvPr/>
        </p:nvGraphicFramePr>
        <p:xfrm>
          <a:off x="2438400" y="5617464"/>
          <a:ext cx="7467600" cy="508000"/>
        </p:xfrm>
        <a:graphic>
          <a:graphicData uri="http://schemas.openxmlformats.org/drawingml/2006/table">
            <a:tbl>
              <a:tblPr/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171E3DEB-7A06-F735-D46A-8C12E321CF42}"/>
              </a:ext>
            </a:extLst>
          </p:cNvPr>
          <p:cNvSpPr txBox="1">
            <a:spLocks/>
          </p:cNvSpPr>
          <p:nvPr/>
        </p:nvSpPr>
        <p:spPr>
          <a:xfrm>
            <a:off x="242003" y="731520"/>
            <a:ext cx="9590154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342900"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bằng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địa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chỉ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mở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BDAF42E-1C4A-B0B8-7A99-3519C070D488}"/>
              </a:ext>
            </a:extLst>
          </p:cNvPr>
          <p:cNvSpPr txBox="1"/>
          <p:nvPr/>
        </p:nvSpPr>
        <p:spPr>
          <a:xfrm>
            <a:off x="762159" y="12919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46888"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Phương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pháp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dò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tuyến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tính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74955167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2452" name="Group 4"/>
          <p:cNvGraphicFramePr>
            <a:graphicFrameLocks noGrp="1"/>
          </p:cNvGraphicFramePr>
          <p:nvPr/>
        </p:nvGraphicFramePr>
        <p:xfrm>
          <a:off x="2438400" y="5105401"/>
          <a:ext cx="7467600" cy="523875"/>
        </p:xfrm>
        <a:graphic>
          <a:graphicData uri="http://schemas.openxmlformats.org/drawingml/2006/table">
            <a:tbl>
              <a:tblPr/>
              <a:tblGrid>
                <a:gridCol w="573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35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72526" name="Text Box 78"/>
          <p:cNvSpPr txBox="1">
            <a:spLocks noChangeArrowheads="1"/>
          </p:cNvSpPr>
          <p:nvPr/>
        </p:nvSpPr>
        <p:spPr bwMode="auto">
          <a:xfrm>
            <a:off x="2727326" y="2395538"/>
            <a:ext cx="6282489" cy="49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vi-VN" sz="2600"/>
              <a:t>Chèn</a:t>
            </a:r>
            <a:r>
              <a:rPr lang="en-US" sz="2600"/>
              <a:t>:    18,   41,   22,   59,   32,   31,   73</a:t>
            </a:r>
          </a:p>
        </p:txBody>
      </p:sp>
      <p:sp>
        <p:nvSpPr>
          <p:cNvPr id="872527" name="Text Box 79"/>
          <p:cNvSpPr txBox="1">
            <a:spLocks noChangeArrowheads="1"/>
          </p:cNvSpPr>
          <p:nvPr/>
        </p:nvSpPr>
        <p:spPr bwMode="auto">
          <a:xfrm>
            <a:off x="2743201" y="2971800"/>
            <a:ext cx="5016117" cy="49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600"/>
              <a:t>h’(k)  :     5,    2,     9,     7,     6,   </a:t>
            </a:r>
          </a:p>
        </p:txBody>
      </p:sp>
      <p:sp>
        <p:nvSpPr>
          <p:cNvPr id="872528" name="Line 80"/>
          <p:cNvSpPr>
            <a:spLocks noChangeShapeType="1"/>
          </p:cNvSpPr>
          <p:nvPr/>
        </p:nvSpPr>
        <p:spPr bwMode="auto">
          <a:xfrm flipH="1">
            <a:off x="6095999" y="2887982"/>
            <a:ext cx="1088572" cy="221741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E48FE3A-C559-D9EC-E20E-E8D67B5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>
                <a:solidFill>
                  <a:srgbClr val="002060"/>
                </a:solidFill>
              </a:rPr>
              <a:pPr algn="ctr"/>
              <a:t>38</a:t>
            </a:fld>
            <a:endParaRPr lang="vi-VN">
              <a:solidFill>
                <a:srgbClr val="002060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D05CB19-BD31-7486-4E78-A58A4EAD7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2</a:t>
            </a:r>
            <a:r>
              <a:rPr lang="vi-VN" sz="3600" dirty="0">
                <a:cs typeface="Arial" panose="020B0604020202020204" pitchFamily="34" charset="0"/>
              </a:rPr>
              <a:t>. </a:t>
            </a:r>
            <a:r>
              <a:rPr lang="en-US" sz="3600" dirty="0">
                <a:cs typeface="Arial" panose="020B0604020202020204" pitchFamily="34" charset="0"/>
              </a:rPr>
              <a:t>XUNG ĐỘT VÀ GIẢI QUYẾT XUNG ĐỘT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9EB90EE7-3C61-3440-8D5D-96ACBBDC2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26" y="1865376"/>
            <a:ext cx="4953000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r>
              <a:rPr lang="en-US" sz="2400" err="1"/>
              <a:t>Sử</a:t>
            </a:r>
            <a:r>
              <a:rPr lang="en-US" sz="2400"/>
              <a:t> </a:t>
            </a:r>
            <a:r>
              <a:rPr lang="en-US" sz="2400" err="1"/>
              <a:t>dụng</a:t>
            </a:r>
            <a:r>
              <a:rPr lang="en-US" sz="2400"/>
              <a:t> </a:t>
            </a:r>
            <a:r>
              <a:rPr lang="en-US" sz="2400" err="1"/>
              <a:t>hàm</a:t>
            </a:r>
            <a:r>
              <a:rPr lang="en-US" sz="2400"/>
              <a:t> </a:t>
            </a:r>
            <a:r>
              <a:rPr lang="en-US" sz="2400" err="1"/>
              <a:t>băm</a:t>
            </a:r>
            <a:r>
              <a:rPr lang="en-US" sz="2400"/>
              <a:t>: h’(k) = k % 13</a:t>
            </a:r>
          </a:p>
        </p:txBody>
      </p:sp>
      <p:graphicFrame>
        <p:nvGraphicFramePr>
          <p:cNvPr id="3" name="Group 36">
            <a:extLst>
              <a:ext uri="{FF2B5EF4-FFF2-40B4-BE49-F238E27FC236}">
                <a16:creationId xmlns:a16="http://schemas.microsoft.com/office/drawing/2014/main" id="{2F282491-D505-7ACE-05DD-74043A16577F}"/>
              </a:ext>
            </a:extLst>
          </p:cNvPr>
          <p:cNvGraphicFramePr>
            <a:graphicFrameLocks noGrp="1"/>
          </p:cNvGraphicFramePr>
          <p:nvPr/>
        </p:nvGraphicFramePr>
        <p:xfrm>
          <a:off x="2438400" y="5617464"/>
          <a:ext cx="7467600" cy="508000"/>
        </p:xfrm>
        <a:graphic>
          <a:graphicData uri="http://schemas.openxmlformats.org/drawingml/2006/table">
            <a:tbl>
              <a:tblPr/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CC3E6173-9FCF-9886-8693-8CEB389258C4}"/>
              </a:ext>
            </a:extLst>
          </p:cNvPr>
          <p:cNvSpPr txBox="1">
            <a:spLocks/>
          </p:cNvSpPr>
          <p:nvPr/>
        </p:nvSpPr>
        <p:spPr>
          <a:xfrm>
            <a:off x="242003" y="731520"/>
            <a:ext cx="9590154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342900"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bằng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địa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chỉ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mở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8B71A65-5E3E-1716-9EC7-C7EA8866C802}"/>
              </a:ext>
            </a:extLst>
          </p:cNvPr>
          <p:cNvSpPr txBox="1"/>
          <p:nvPr/>
        </p:nvSpPr>
        <p:spPr>
          <a:xfrm>
            <a:off x="762159" y="12919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46888"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Phương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pháp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dò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tuyến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tính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86174921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3476" name="Group 4"/>
          <p:cNvGraphicFramePr>
            <a:graphicFrameLocks noGrp="1"/>
          </p:cNvGraphicFramePr>
          <p:nvPr/>
        </p:nvGraphicFramePr>
        <p:xfrm>
          <a:off x="2438400" y="5105401"/>
          <a:ext cx="7467600" cy="523875"/>
        </p:xfrm>
        <a:graphic>
          <a:graphicData uri="http://schemas.openxmlformats.org/drawingml/2006/table">
            <a:tbl>
              <a:tblPr/>
              <a:tblGrid>
                <a:gridCol w="573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35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73550" name="Text Box 78"/>
          <p:cNvSpPr txBox="1">
            <a:spLocks noChangeArrowheads="1"/>
          </p:cNvSpPr>
          <p:nvPr/>
        </p:nvSpPr>
        <p:spPr bwMode="auto">
          <a:xfrm>
            <a:off x="2727326" y="2395538"/>
            <a:ext cx="6282489" cy="49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vi-VN" sz="2600"/>
              <a:t>Chèn</a:t>
            </a:r>
            <a:r>
              <a:rPr lang="en-US" sz="2600"/>
              <a:t>:    18,   41,   22,   59,   32,   31,   73</a:t>
            </a:r>
          </a:p>
        </p:txBody>
      </p:sp>
      <p:sp>
        <p:nvSpPr>
          <p:cNvPr id="873551" name="Text Box 79"/>
          <p:cNvSpPr txBox="1">
            <a:spLocks noChangeArrowheads="1"/>
          </p:cNvSpPr>
          <p:nvPr/>
        </p:nvSpPr>
        <p:spPr bwMode="auto">
          <a:xfrm>
            <a:off x="2743200" y="2971800"/>
            <a:ext cx="5480988" cy="49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600"/>
              <a:t>h’(k)  :     5,    2,     9,     7,     6,     5,</a:t>
            </a:r>
          </a:p>
        </p:txBody>
      </p:sp>
      <p:sp>
        <p:nvSpPr>
          <p:cNvPr id="873552" name="Line 80"/>
          <p:cNvSpPr>
            <a:spLocks noChangeShapeType="1"/>
          </p:cNvSpPr>
          <p:nvPr/>
        </p:nvSpPr>
        <p:spPr bwMode="auto">
          <a:xfrm flipH="1">
            <a:off x="5638800" y="2887982"/>
            <a:ext cx="2253343" cy="214121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7BC54A1-32FE-848C-427E-7BDB90E8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>
                <a:solidFill>
                  <a:srgbClr val="002060"/>
                </a:solidFill>
              </a:rPr>
              <a:pPr algn="ctr"/>
              <a:t>39</a:t>
            </a:fld>
            <a:endParaRPr lang="vi-VN">
              <a:solidFill>
                <a:srgbClr val="002060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6389064-F6CE-BCC8-C4BA-92C7ED32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2</a:t>
            </a:r>
            <a:r>
              <a:rPr lang="vi-VN" sz="3600" dirty="0">
                <a:cs typeface="Arial" panose="020B0604020202020204" pitchFamily="34" charset="0"/>
              </a:rPr>
              <a:t>. </a:t>
            </a:r>
            <a:r>
              <a:rPr lang="en-US" sz="3600" dirty="0">
                <a:cs typeface="Arial" panose="020B0604020202020204" pitchFamily="34" charset="0"/>
              </a:rPr>
              <a:t>XUNG ĐỘT VÀ GIẢI QUYẾT XUNG ĐỘT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6EEB239-3618-1DB2-EFCB-86B9D48D1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26" y="1865376"/>
            <a:ext cx="4953000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r>
              <a:rPr lang="en-US" sz="2400" err="1"/>
              <a:t>Sử</a:t>
            </a:r>
            <a:r>
              <a:rPr lang="en-US" sz="2400"/>
              <a:t> </a:t>
            </a:r>
            <a:r>
              <a:rPr lang="en-US" sz="2400" err="1"/>
              <a:t>dụng</a:t>
            </a:r>
            <a:r>
              <a:rPr lang="en-US" sz="2400"/>
              <a:t> </a:t>
            </a:r>
            <a:r>
              <a:rPr lang="en-US" sz="2400" err="1"/>
              <a:t>hàm</a:t>
            </a:r>
            <a:r>
              <a:rPr lang="en-US" sz="2400"/>
              <a:t> </a:t>
            </a:r>
            <a:r>
              <a:rPr lang="en-US" sz="2400" err="1"/>
              <a:t>băm</a:t>
            </a:r>
            <a:r>
              <a:rPr lang="en-US" sz="2400"/>
              <a:t>: h’(k) = k % 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5B314-91E1-BC2F-0EC4-693EFBF104F8}"/>
              </a:ext>
            </a:extLst>
          </p:cNvPr>
          <p:cNvSpPr txBox="1"/>
          <p:nvPr/>
        </p:nvSpPr>
        <p:spPr>
          <a:xfrm>
            <a:off x="9410877" y="2697927"/>
            <a:ext cx="2256961" cy="20562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Font typeface="Wingdings" pitchFamily="2" charset="2"/>
              <a:buNone/>
            </a:pP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Đầu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tiên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thử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br>
              <a:rPr lang="en-US">
                <a:solidFill>
                  <a:srgbClr val="0033CC"/>
                </a:solidFill>
                <a:cs typeface="Times" panose="02020603050405020304" pitchFamily="18" charset="0"/>
              </a:rPr>
            </a:b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h(</a:t>
            </a:r>
            <a:r>
              <a:rPr lang="en-US" i="1">
                <a:solidFill>
                  <a:srgbClr val="0033CC"/>
                </a:solidFill>
                <a:cs typeface="Times" panose="02020603050405020304" pitchFamily="18" charset="0"/>
              </a:rPr>
              <a:t>k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, 0) = h’(</a:t>
            </a:r>
            <a:r>
              <a:rPr lang="en-US" i="1">
                <a:solidFill>
                  <a:srgbClr val="0033CC"/>
                </a:solidFill>
                <a:cs typeface="Times" panose="02020603050405020304" pitchFamily="18" charset="0"/>
              </a:rPr>
              <a:t>k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),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nếu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vị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trí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này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bận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,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thử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tiếp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h(</a:t>
            </a:r>
            <a:r>
              <a:rPr lang="en-US" i="1">
                <a:solidFill>
                  <a:srgbClr val="0033CC"/>
                </a:solidFill>
                <a:cs typeface="Times" panose="02020603050405020304" pitchFamily="18" charset="0"/>
              </a:rPr>
              <a:t>k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, 1)…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cho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đến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khi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tìm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được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ô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trống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C42B9-8B75-749C-D791-2DD364AF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877" y="1075106"/>
            <a:ext cx="2256961" cy="15243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5" name="Group 36">
            <a:extLst>
              <a:ext uri="{FF2B5EF4-FFF2-40B4-BE49-F238E27FC236}">
                <a16:creationId xmlns:a16="http://schemas.microsoft.com/office/drawing/2014/main" id="{CACB4E51-5405-EB8F-E08F-C9D71077B075}"/>
              </a:ext>
            </a:extLst>
          </p:cNvPr>
          <p:cNvGraphicFramePr>
            <a:graphicFrameLocks noGrp="1"/>
          </p:cNvGraphicFramePr>
          <p:nvPr/>
        </p:nvGraphicFramePr>
        <p:xfrm>
          <a:off x="2438400" y="5617464"/>
          <a:ext cx="7467600" cy="508000"/>
        </p:xfrm>
        <a:graphic>
          <a:graphicData uri="http://schemas.openxmlformats.org/drawingml/2006/table">
            <a:tbl>
              <a:tblPr/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89B569A-130A-9CF8-6160-0ABC91CD23FA}"/>
              </a:ext>
            </a:extLst>
          </p:cNvPr>
          <p:cNvSpPr txBox="1">
            <a:spLocks/>
          </p:cNvSpPr>
          <p:nvPr/>
        </p:nvSpPr>
        <p:spPr>
          <a:xfrm>
            <a:off x="242003" y="731520"/>
            <a:ext cx="9590154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342900"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bằng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địa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chỉ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mở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50ABCDA-1709-B008-493A-C7576E078A62}"/>
              </a:ext>
            </a:extLst>
          </p:cNvPr>
          <p:cNvSpPr txBox="1"/>
          <p:nvPr/>
        </p:nvSpPr>
        <p:spPr>
          <a:xfrm>
            <a:off x="762159" y="12919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46888"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Phương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pháp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dò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tuyến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tính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106836075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cs typeface="Arial" panose="020B0604020202020204" pitchFamily="34" charset="0"/>
              </a:rPr>
              <a:t>NỘI DUNG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514350" indent="-41148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600" b="1" dirty="0" err="1">
                <a:cs typeface="Arial"/>
              </a:rPr>
              <a:t>Địa</a:t>
            </a:r>
            <a:r>
              <a:rPr lang="en-US" sz="2600" b="1" dirty="0">
                <a:cs typeface="Arial"/>
              </a:rPr>
              <a:t> </a:t>
            </a:r>
            <a:r>
              <a:rPr lang="en-US" sz="2600" b="1" dirty="0" err="1">
                <a:cs typeface="Arial"/>
              </a:rPr>
              <a:t>chỉ</a:t>
            </a:r>
            <a:r>
              <a:rPr lang="en-US" sz="2600" b="1" dirty="0">
                <a:cs typeface="Arial"/>
              </a:rPr>
              <a:t> </a:t>
            </a:r>
            <a:r>
              <a:rPr lang="en-US" sz="2600" b="1" dirty="0" err="1">
                <a:cs typeface="Arial"/>
              </a:rPr>
              <a:t>trực</a:t>
            </a:r>
            <a:r>
              <a:rPr lang="en-US" sz="2600" b="1" dirty="0">
                <a:cs typeface="Arial"/>
              </a:rPr>
              <a:t> </a:t>
            </a:r>
            <a:r>
              <a:rPr lang="en-US" sz="2600" b="1" dirty="0" err="1">
                <a:cs typeface="Arial"/>
              </a:rPr>
              <a:t>tiếp</a:t>
            </a:r>
            <a:r>
              <a:rPr lang="en-US" sz="2600" b="1" dirty="0">
                <a:cs typeface="Arial"/>
              </a:rPr>
              <a:t>, </a:t>
            </a:r>
            <a:r>
              <a:rPr lang="en-US" sz="2600" b="1" dirty="0" err="1">
                <a:cs typeface="Arial"/>
              </a:rPr>
              <a:t>bảng</a:t>
            </a:r>
            <a:r>
              <a:rPr lang="en-US" sz="2600" b="1" dirty="0">
                <a:cs typeface="Arial"/>
              </a:rPr>
              <a:t> </a:t>
            </a:r>
            <a:r>
              <a:rPr lang="en-US" sz="2600" b="1" dirty="0" err="1">
                <a:cs typeface="Arial"/>
              </a:rPr>
              <a:t>băm</a:t>
            </a:r>
            <a:r>
              <a:rPr lang="en-US" sz="2600" b="1" dirty="0">
                <a:cs typeface="Arial"/>
              </a:rPr>
              <a:t> </a:t>
            </a:r>
            <a:r>
              <a:rPr lang="en-US" sz="2600" b="1" dirty="0" err="1">
                <a:cs typeface="Arial"/>
              </a:rPr>
              <a:t>và</a:t>
            </a:r>
            <a:r>
              <a:rPr lang="en-US" sz="2600" b="1" dirty="0">
                <a:cs typeface="Arial"/>
              </a:rPr>
              <a:t> </a:t>
            </a:r>
            <a:r>
              <a:rPr lang="en-US" sz="2600" b="1" dirty="0" err="1">
                <a:cs typeface="Arial"/>
              </a:rPr>
              <a:t>hàm</a:t>
            </a:r>
            <a:r>
              <a:rPr lang="en-US" sz="2600" b="1" dirty="0">
                <a:cs typeface="Arial"/>
              </a:rPr>
              <a:t> </a:t>
            </a:r>
            <a:r>
              <a:rPr lang="en-US" sz="2600" b="1" dirty="0" err="1">
                <a:cs typeface="Arial"/>
              </a:rPr>
              <a:t>băm</a:t>
            </a:r>
            <a:endParaRPr lang="en-US" sz="2600" b="1" dirty="0">
              <a:cs typeface="Arial"/>
            </a:endParaRPr>
          </a:p>
          <a:p>
            <a:pPr marL="514350" indent="-41148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600" b="1" dirty="0" err="1">
                <a:solidFill>
                  <a:schemeClr val="tx1"/>
                </a:solidFill>
                <a:cs typeface="Arial"/>
              </a:rPr>
              <a:t>Xung</a:t>
            </a:r>
            <a:r>
              <a:rPr lang="en-US" sz="2600" b="1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cs typeface="Arial"/>
              </a:rPr>
              <a:t>đột</a:t>
            </a:r>
            <a:r>
              <a:rPr lang="en-US" sz="2600" b="1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cs typeface="Arial"/>
              </a:rPr>
              <a:t>và</a:t>
            </a:r>
            <a:r>
              <a:rPr lang="en-US" sz="2600" b="1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cs typeface="Arial"/>
              </a:rPr>
              <a:t>giải</a:t>
            </a:r>
            <a:r>
              <a:rPr lang="en-US" sz="2600" b="1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cs typeface="Arial"/>
              </a:rPr>
              <a:t>quyết</a:t>
            </a:r>
            <a:r>
              <a:rPr lang="en-US" sz="2600" b="1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cs typeface="Arial"/>
              </a:rPr>
              <a:t>xung</a:t>
            </a:r>
            <a:r>
              <a:rPr lang="en-US" sz="2600" b="1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cs typeface="Arial"/>
              </a:rPr>
              <a:t>đột</a:t>
            </a:r>
            <a:endParaRPr lang="en-US" sz="2600" b="1" dirty="0">
              <a:solidFill>
                <a:schemeClr val="tx1"/>
              </a:solidFill>
              <a:cs typeface="Arial"/>
            </a:endParaRPr>
          </a:p>
          <a:p>
            <a:pPr marL="514350" indent="-41148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endParaRPr lang="en-US" sz="2600" b="1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4500" name="Group 4"/>
          <p:cNvGraphicFramePr>
            <a:graphicFrameLocks noGrp="1"/>
          </p:cNvGraphicFramePr>
          <p:nvPr/>
        </p:nvGraphicFramePr>
        <p:xfrm>
          <a:off x="2438400" y="5105401"/>
          <a:ext cx="7467600" cy="523875"/>
        </p:xfrm>
        <a:graphic>
          <a:graphicData uri="http://schemas.openxmlformats.org/drawingml/2006/table">
            <a:tbl>
              <a:tblPr/>
              <a:tblGrid>
                <a:gridCol w="573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35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74574" name="Text Box 78"/>
          <p:cNvSpPr txBox="1">
            <a:spLocks noChangeArrowheads="1"/>
          </p:cNvSpPr>
          <p:nvPr/>
        </p:nvSpPr>
        <p:spPr bwMode="auto">
          <a:xfrm>
            <a:off x="2727326" y="2395538"/>
            <a:ext cx="6282489" cy="49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vi-VN" sz="2600"/>
              <a:t>Chèn</a:t>
            </a:r>
            <a:r>
              <a:rPr lang="en-US" sz="2600"/>
              <a:t>:    18,   41,   22,   59,   32,   31,   73</a:t>
            </a:r>
          </a:p>
        </p:txBody>
      </p:sp>
      <p:sp>
        <p:nvSpPr>
          <p:cNvPr id="874575" name="Text Box 79"/>
          <p:cNvSpPr txBox="1">
            <a:spLocks noChangeArrowheads="1"/>
          </p:cNvSpPr>
          <p:nvPr/>
        </p:nvSpPr>
        <p:spPr bwMode="auto">
          <a:xfrm>
            <a:off x="2743200" y="2971800"/>
            <a:ext cx="5480988" cy="49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600"/>
              <a:t>h’(k)  :     5,    2,     9,     7,     6,     5,</a:t>
            </a:r>
          </a:p>
        </p:txBody>
      </p:sp>
      <p:sp>
        <p:nvSpPr>
          <p:cNvPr id="874578" name="AutoShape 82"/>
          <p:cNvSpPr>
            <a:spLocks noChangeArrowheads="1"/>
          </p:cNvSpPr>
          <p:nvPr/>
        </p:nvSpPr>
        <p:spPr bwMode="auto">
          <a:xfrm>
            <a:off x="5638800" y="4800600"/>
            <a:ext cx="685800" cy="228600"/>
          </a:xfrm>
          <a:prstGeom prst="curvedDownArrow">
            <a:avLst>
              <a:gd name="adj1" fmla="val 60000"/>
              <a:gd name="adj2" fmla="val 120000"/>
              <a:gd name="adj3" fmla="val 33333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D087420-D4B5-0FD8-C620-3541CDAF0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>
                <a:solidFill>
                  <a:srgbClr val="002060"/>
                </a:solidFill>
              </a:rPr>
              <a:pPr algn="ctr"/>
              <a:t>40</a:t>
            </a:fld>
            <a:endParaRPr lang="vi-VN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B388AD1-94CF-707E-39FC-538BDA26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2</a:t>
            </a:r>
            <a:r>
              <a:rPr lang="vi-VN" sz="3600" dirty="0">
                <a:cs typeface="Arial" panose="020B0604020202020204" pitchFamily="34" charset="0"/>
              </a:rPr>
              <a:t>. </a:t>
            </a:r>
            <a:r>
              <a:rPr lang="en-US" sz="3600" dirty="0">
                <a:cs typeface="Arial" panose="020B0604020202020204" pitchFamily="34" charset="0"/>
              </a:rPr>
              <a:t>XUNG ĐỘT VÀ GIẢI QUYẾT XUNG ĐỘT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4B5F87B0-8363-5362-5725-B9843F4CC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26" y="1865376"/>
            <a:ext cx="4953000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r>
              <a:rPr lang="en-US" sz="2400" err="1"/>
              <a:t>Sử</a:t>
            </a:r>
            <a:r>
              <a:rPr lang="en-US" sz="2400"/>
              <a:t> </a:t>
            </a:r>
            <a:r>
              <a:rPr lang="en-US" sz="2400" err="1"/>
              <a:t>dụng</a:t>
            </a:r>
            <a:r>
              <a:rPr lang="en-US" sz="2400"/>
              <a:t> </a:t>
            </a:r>
            <a:r>
              <a:rPr lang="en-US" sz="2400" err="1"/>
              <a:t>hàm</a:t>
            </a:r>
            <a:r>
              <a:rPr lang="en-US" sz="2400"/>
              <a:t> </a:t>
            </a:r>
            <a:r>
              <a:rPr lang="en-US" sz="2400" err="1"/>
              <a:t>băm</a:t>
            </a:r>
            <a:r>
              <a:rPr lang="en-US" sz="2400"/>
              <a:t>: h’(k) = k % 13</a:t>
            </a:r>
          </a:p>
        </p:txBody>
      </p:sp>
      <p:graphicFrame>
        <p:nvGraphicFramePr>
          <p:cNvPr id="3" name="Group 36">
            <a:extLst>
              <a:ext uri="{FF2B5EF4-FFF2-40B4-BE49-F238E27FC236}">
                <a16:creationId xmlns:a16="http://schemas.microsoft.com/office/drawing/2014/main" id="{F927EFD1-2881-AA78-5D76-06BCFC17CAA1}"/>
              </a:ext>
            </a:extLst>
          </p:cNvPr>
          <p:cNvGraphicFramePr>
            <a:graphicFrameLocks noGrp="1"/>
          </p:cNvGraphicFramePr>
          <p:nvPr/>
        </p:nvGraphicFramePr>
        <p:xfrm>
          <a:off x="2438400" y="5617464"/>
          <a:ext cx="7467600" cy="508000"/>
        </p:xfrm>
        <a:graphic>
          <a:graphicData uri="http://schemas.openxmlformats.org/drawingml/2006/table">
            <a:tbl>
              <a:tblPr/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Line 80">
            <a:extLst>
              <a:ext uri="{FF2B5EF4-FFF2-40B4-BE49-F238E27FC236}">
                <a16:creationId xmlns:a16="http://schemas.microsoft.com/office/drawing/2014/main" id="{E75F52F1-304E-0A62-4674-6E5C9ADD5D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8800" y="2887982"/>
            <a:ext cx="2253343" cy="214121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ED1105-C501-AF72-1C3A-36136464E0FB}"/>
              </a:ext>
            </a:extLst>
          </p:cNvPr>
          <p:cNvSpPr txBox="1">
            <a:spLocks/>
          </p:cNvSpPr>
          <p:nvPr/>
        </p:nvSpPr>
        <p:spPr>
          <a:xfrm>
            <a:off x="242003" y="731520"/>
            <a:ext cx="9590154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342900"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bằng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địa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chỉ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mở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DDCD8E4F-8D12-8E03-13E5-7952F10B2039}"/>
              </a:ext>
            </a:extLst>
          </p:cNvPr>
          <p:cNvSpPr txBox="1"/>
          <p:nvPr/>
        </p:nvSpPr>
        <p:spPr>
          <a:xfrm>
            <a:off x="762159" y="12919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46888"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Phương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pháp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dò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tuyến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tính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91185180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5524" name="Group 4"/>
          <p:cNvGraphicFramePr>
            <a:graphicFrameLocks noGrp="1"/>
          </p:cNvGraphicFramePr>
          <p:nvPr/>
        </p:nvGraphicFramePr>
        <p:xfrm>
          <a:off x="2438400" y="5105401"/>
          <a:ext cx="7467600" cy="523875"/>
        </p:xfrm>
        <a:graphic>
          <a:graphicData uri="http://schemas.openxmlformats.org/drawingml/2006/table">
            <a:tbl>
              <a:tblPr/>
              <a:tblGrid>
                <a:gridCol w="573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35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75598" name="Text Box 78"/>
          <p:cNvSpPr txBox="1">
            <a:spLocks noChangeArrowheads="1"/>
          </p:cNvSpPr>
          <p:nvPr/>
        </p:nvSpPr>
        <p:spPr bwMode="auto">
          <a:xfrm>
            <a:off x="2727326" y="2395538"/>
            <a:ext cx="6282489" cy="49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vi-VN" sz="2600"/>
              <a:t>Chèn</a:t>
            </a:r>
            <a:r>
              <a:rPr lang="en-US" sz="2600"/>
              <a:t>:    18,   41,   22,   59,   32,   31,   73</a:t>
            </a:r>
          </a:p>
        </p:txBody>
      </p:sp>
      <p:sp>
        <p:nvSpPr>
          <p:cNvPr id="875599" name="Text Box 79"/>
          <p:cNvSpPr txBox="1">
            <a:spLocks noChangeArrowheads="1"/>
          </p:cNvSpPr>
          <p:nvPr/>
        </p:nvSpPr>
        <p:spPr bwMode="auto">
          <a:xfrm>
            <a:off x="2743200" y="2971800"/>
            <a:ext cx="5480988" cy="49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600"/>
              <a:t>h’(k)  :     5,    2,     9,     7,     6,     5,</a:t>
            </a:r>
          </a:p>
        </p:txBody>
      </p:sp>
      <p:sp>
        <p:nvSpPr>
          <p:cNvPr id="875601" name="AutoShape 81"/>
          <p:cNvSpPr>
            <a:spLocks noChangeArrowheads="1"/>
          </p:cNvSpPr>
          <p:nvPr/>
        </p:nvSpPr>
        <p:spPr bwMode="auto">
          <a:xfrm>
            <a:off x="5638800" y="4800600"/>
            <a:ext cx="685800" cy="228600"/>
          </a:xfrm>
          <a:prstGeom prst="curvedDownArrow">
            <a:avLst>
              <a:gd name="adj1" fmla="val 60000"/>
              <a:gd name="adj2" fmla="val 120000"/>
              <a:gd name="adj3" fmla="val 33333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5602" name="AutoShape 82"/>
          <p:cNvSpPr>
            <a:spLocks noChangeArrowheads="1"/>
          </p:cNvSpPr>
          <p:nvPr/>
        </p:nvSpPr>
        <p:spPr bwMode="auto">
          <a:xfrm>
            <a:off x="6248400" y="4800600"/>
            <a:ext cx="685800" cy="228600"/>
          </a:xfrm>
          <a:prstGeom prst="curvedDownArrow">
            <a:avLst>
              <a:gd name="adj1" fmla="val 60000"/>
              <a:gd name="adj2" fmla="val 120000"/>
              <a:gd name="adj3" fmla="val 33333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EF848F6-522F-BC32-1B43-4BDD5248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>
                <a:solidFill>
                  <a:srgbClr val="002060"/>
                </a:solidFill>
              </a:rPr>
              <a:pPr algn="ctr"/>
              <a:t>41</a:t>
            </a:fld>
            <a:endParaRPr lang="vi-VN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CAC5D9-BDD5-17AE-2DD5-988F71BC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2</a:t>
            </a:r>
            <a:r>
              <a:rPr lang="vi-VN" sz="3600" dirty="0">
                <a:cs typeface="Arial" panose="020B0604020202020204" pitchFamily="34" charset="0"/>
              </a:rPr>
              <a:t>. </a:t>
            </a:r>
            <a:r>
              <a:rPr lang="en-US" sz="3600" dirty="0">
                <a:cs typeface="Arial" panose="020B0604020202020204" pitchFamily="34" charset="0"/>
              </a:rPr>
              <a:t>XUNG ĐỘT VÀ GIẢI QUYẾT XUNG ĐỘT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BAFBDCA4-9BE2-859B-164A-C2E71C13D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26" y="1865376"/>
            <a:ext cx="4953000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r>
              <a:rPr lang="en-US" sz="2400" err="1"/>
              <a:t>Sử</a:t>
            </a:r>
            <a:r>
              <a:rPr lang="en-US" sz="2400"/>
              <a:t> </a:t>
            </a:r>
            <a:r>
              <a:rPr lang="en-US" sz="2400" err="1"/>
              <a:t>dụng</a:t>
            </a:r>
            <a:r>
              <a:rPr lang="en-US" sz="2400"/>
              <a:t> </a:t>
            </a:r>
            <a:r>
              <a:rPr lang="en-US" sz="2400" err="1"/>
              <a:t>hàm</a:t>
            </a:r>
            <a:r>
              <a:rPr lang="en-US" sz="2400"/>
              <a:t> </a:t>
            </a:r>
            <a:r>
              <a:rPr lang="en-US" sz="2400" err="1"/>
              <a:t>băm</a:t>
            </a:r>
            <a:r>
              <a:rPr lang="en-US" sz="2400"/>
              <a:t>: h’(k) = k % 13</a:t>
            </a:r>
          </a:p>
        </p:txBody>
      </p:sp>
      <p:graphicFrame>
        <p:nvGraphicFramePr>
          <p:cNvPr id="3" name="Group 36">
            <a:extLst>
              <a:ext uri="{FF2B5EF4-FFF2-40B4-BE49-F238E27FC236}">
                <a16:creationId xmlns:a16="http://schemas.microsoft.com/office/drawing/2014/main" id="{58FDA879-6367-608B-3FAA-BAF56B893761}"/>
              </a:ext>
            </a:extLst>
          </p:cNvPr>
          <p:cNvGraphicFramePr>
            <a:graphicFrameLocks noGrp="1"/>
          </p:cNvGraphicFramePr>
          <p:nvPr/>
        </p:nvGraphicFramePr>
        <p:xfrm>
          <a:off x="2438400" y="5617464"/>
          <a:ext cx="7467600" cy="508000"/>
        </p:xfrm>
        <a:graphic>
          <a:graphicData uri="http://schemas.openxmlformats.org/drawingml/2006/table">
            <a:tbl>
              <a:tblPr/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Line 80">
            <a:extLst>
              <a:ext uri="{FF2B5EF4-FFF2-40B4-BE49-F238E27FC236}">
                <a16:creationId xmlns:a16="http://schemas.microsoft.com/office/drawing/2014/main" id="{109D259A-0B47-42D7-6593-D4EE46D808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8800" y="2887982"/>
            <a:ext cx="2253343" cy="214121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073018-3604-300F-FE9A-CC37E1D90507}"/>
              </a:ext>
            </a:extLst>
          </p:cNvPr>
          <p:cNvSpPr txBox="1">
            <a:spLocks/>
          </p:cNvSpPr>
          <p:nvPr/>
        </p:nvSpPr>
        <p:spPr>
          <a:xfrm>
            <a:off x="242003" y="731520"/>
            <a:ext cx="9590154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342900"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bằng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địa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chỉ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mở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47607463-7C3C-7170-64B1-B60044CF1A83}"/>
              </a:ext>
            </a:extLst>
          </p:cNvPr>
          <p:cNvSpPr txBox="1"/>
          <p:nvPr/>
        </p:nvSpPr>
        <p:spPr>
          <a:xfrm>
            <a:off x="762159" y="12919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46888"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Phương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pháp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dò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tuyến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tính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9318360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6548" name="Group 4"/>
          <p:cNvGraphicFramePr>
            <a:graphicFrameLocks noGrp="1"/>
          </p:cNvGraphicFramePr>
          <p:nvPr/>
        </p:nvGraphicFramePr>
        <p:xfrm>
          <a:off x="2438400" y="5105401"/>
          <a:ext cx="7467600" cy="523875"/>
        </p:xfrm>
        <a:graphic>
          <a:graphicData uri="http://schemas.openxmlformats.org/drawingml/2006/table">
            <a:tbl>
              <a:tblPr/>
              <a:tblGrid>
                <a:gridCol w="573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35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76622" name="Text Box 78"/>
          <p:cNvSpPr txBox="1">
            <a:spLocks noChangeArrowheads="1"/>
          </p:cNvSpPr>
          <p:nvPr/>
        </p:nvSpPr>
        <p:spPr bwMode="auto">
          <a:xfrm>
            <a:off x="2727326" y="2395538"/>
            <a:ext cx="6282489" cy="49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vi-VN" sz="2600"/>
              <a:t>Chèn</a:t>
            </a:r>
            <a:r>
              <a:rPr lang="en-US" sz="2600"/>
              <a:t>:    18,   41,   22,   59,   32,   31,   73</a:t>
            </a:r>
          </a:p>
        </p:txBody>
      </p:sp>
      <p:sp>
        <p:nvSpPr>
          <p:cNvPr id="876623" name="Text Box 79"/>
          <p:cNvSpPr txBox="1">
            <a:spLocks noChangeArrowheads="1"/>
          </p:cNvSpPr>
          <p:nvPr/>
        </p:nvSpPr>
        <p:spPr bwMode="auto">
          <a:xfrm>
            <a:off x="2743200" y="2971800"/>
            <a:ext cx="5480988" cy="49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600"/>
              <a:t>h’(k)  :     5,    2,     9,     7,     6,     5,</a:t>
            </a:r>
          </a:p>
        </p:txBody>
      </p:sp>
      <p:sp>
        <p:nvSpPr>
          <p:cNvPr id="876625" name="AutoShape 81"/>
          <p:cNvSpPr>
            <a:spLocks noChangeArrowheads="1"/>
          </p:cNvSpPr>
          <p:nvPr/>
        </p:nvSpPr>
        <p:spPr bwMode="auto">
          <a:xfrm>
            <a:off x="5638800" y="4800600"/>
            <a:ext cx="685800" cy="228600"/>
          </a:xfrm>
          <a:prstGeom prst="curvedDownArrow">
            <a:avLst>
              <a:gd name="adj1" fmla="val 60000"/>
              <a:gd name="adj2" fmla="val 120000"/>
              <a:gd name="adj3" fmla="val 33333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6626" name="AutoShape 82"/>
          <p:cNvSpPr>
            <a:spLocks noChangeArrowheads="1"/>
          </p:cNvSpPr>
          <p:nvPr/>
        </p:nvSpPr>
        <p:spPr bwMode="auto">
          <a:xfrm>
            <a:off x="6248400" y="4800600"/>
            <a:ext cx="685800" cy="228600"/>
          </a:xfrm>
          <a:prstGeom prst="curvedDownArrow">
            <a:avLst>
              <a:gd name="adj1" fmla="val 60000"/>
              <a:gd name="adj2" fmla="val 120000"/>
              <a:gd name="adj3" fmla="val 33333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6627" name="AutoShape 83"/>
          <p:cNvSpPr>
            <a:spLocks noChangeArrowheads="1"/>
          </p:cNvSpPr>
          <p:nvPr/>
        </p:nvSpPr>
        <p:spPr bwMode="auto">
          <a:xfrm>
            <a:off x="6858000" y="4800600"/>
            <a:ext cx="685800" cy="228600"/>
          </a:xfrm>
          <a:prstGeom prst="curvedDownArrow">
            <a:avLst>
              <a:gd name="adj1" fmla="val 60000"/>
              <a:gd name="adj2" fmla="val 120000"/>
              <a:gd name="adj3" fmla="val 33333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293EE68-DDF1-51F7-21C6-274A6193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>
                <a:solidFill>
                  <a:srgbClr val="002060"/>
                </a:solidFill>
              </a:rPr>
              <a:pPr algn="ctr"/>
              <a:t>42</a:t>
            </a:fld>
            <a:endParaRPr lang="vi-VN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FEAB05-D31A-A623-CD39-B04D2DAFF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2</a:t>
            </a:r>
            <a:r>
              <a:rPr lang="vi-VN" sz="3600" dirty="0">
                <a:cs typeface="Arial" panose="020B0604020202020204" pitchFamily="34" charset="0"/>
              </a:rPr>
              <a:t>. </a:t>
            </a:r>
            <a:r>
              <a:rPr lang="en-US" sz="3600" dirty="0">
                <a:cs typeface="Arial" panose="020B0604020202020204" pitchFamily="34" charset="0"/>
              </a:rPr>
              <a:t>XUNG ĐỘT VÀ GIẢI QUYẾT XUNG ĐỘT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03E73A69-7FC5-B34B-BEB2-2FDE7F0D6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26" y="1865376"/>
            <a:ext cx="4953000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r>
              <a:rPr lang="en-US" sz="2400" err="1"/>
              <a:t>Sử</a:t>
            </a:r>
            <a:r>
              <a:rPr lang="en-US" sz="2400"/>
              <a:t> </a:t>
            </a:r>
            <a:r>
              <a:rPr lang="en-US" sz="2400" err="1"/>
              <a:t>dụng</a:t>
            </a:r>
            <a:r>
              <a:rPr lang="en-US" sz="2400"/>
              <a:t> </a:t>
            </a:r>
            <a:r>
              <a:rPr lang="en-US" sz="2400" err="1"/>
              <a:t>hàm</a:t>
            </a:r>
            <a:r>
              <a:rPr lang="en-US" sz="2400"/>
              <a:t> </a:t>
            </a:r>
            <a:r>
              <a:rPr lang="en-US" sz="2400" err="1"/>
              <a:t>băm</a:t>
            </a:r>
            <a:r>
              <a:rPr lang="en-US" sz="2400"/>
              <a:t>: h’(k) = k % 13</a:t>
            </a:r>
          </a:p>
        </p:txBody>
      </p:sp>
      <p:graphicFrame>
        <p:nvGraphicFramePr>
          <p:cNvPr id="3" name="Group 36">
            <a:extLst>
              <a:ext uri="{FF2B5EF4-FFF2-40B4-BE49-F238E27FC236}">
                <a16:creationId xmlns:a16="http://schemas.microsoft.com/office/drawing/2014/main" id="{E9D74C47-641A-19EC-F647-F848E448065A}"/>
              </a:ext>
            </a:extLst>
          </p:cNvPr>
          <p:cNvGraphicFramePr>
            <a:graphicFrameLocks noGrp="1"/>
          </p:cNvGraphicFramePr>
          <p:nvPr/>
        </p:nvGraphicFramePr>
        <p:xfrm>
          <a:off x="2438400" y="5617464"/>
          <a:ext cx="7467600" cy="508000"/>
        </p:xfrm>
        <a:graphic>
          <a:graphicData uri="http://schemas.openxmlformats.org/drawingml/2006/table">
            <a:tbl>
              <a:tblPr/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Line 80">
            <a:extLst>
              <a:ext uri="{FF2B5EF4-FFF2-40B4-BE49-F238E27FC236}">
                <a16:creationId xmlns:a16="http://schemas.microsoft.com/office/drawing/2014/main" id="{BD703AEA-BF3F-4A18-7691-BBC7A8C2E8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8800" y="2887982"/>
            <a:ext cx="2253343" cy="214121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B01EF4-1739-6878-75A6-E29500B6E876}"/>
              </a:ext>
            </a:extLst>
          </p:cNvPr>
          <p:cNvSpPr txBox="1">
            <a:spLocks/>
          </p:cNvSpPr>
          <p:nvPr/>
        </p:nvSpPr>
        <p:spPr>
          <a:xfrm>
            <a:off x="242003" y="731520"/>
            <a:ext cx="9590154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342900"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bằng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địa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chỉ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mở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C550AB9-A8F3-1270-A9ED-CE8350408F53}"/>
              </a:ext>
            </a:extLst>
          </p:cNvPr>
          <p:cNvSpPr txBox="1"/>
          <p:nvPr/>
        </p:nvSpPr>
        <p:spPr>
          <a:xfrm>
            <a:off x="762159" y="12919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46888"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Phương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pháp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dò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tuyến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tính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83730562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7572" name="Group 4"/>
          <p:cNvGraphicFramePr>
            <a:graphicFrameLocks noGrp="1"/>
          </p:cNvGraphicFramePr>
          <p:nvPr/>
        </p:nvGraphicFramePr>
        <p:xfrm>
          <a:off x="2438400" y="5105401"/>
          <a:ext cx="7467600" cy="523875"/>
        </p:xfrm>
        <a:graphic>
          <a:graphicData uri="http://schemas.openxmlformats.org/drawingml/2006/table">
            <a:tbl>
              <a:tblPr/>
              <a:tblGrid>
                <a:gridCol w="573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35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77646" name="Text Box 78"/>
          <p:cNvSpPr txBox="1">
            <a:spLocks noChangeArrowheads="1"/>
          </p:cNvSpPr>
          <p:nvPr/>
        </p:nvSpPr>
        <p:spPr bwMode="auto">
          <a:xfrm>
            <a:off x="2727326" y="2395538"/>
            <a:ext cx="6282489" cy="49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vi-VN" sz="2600"/>
              <a:t>Chèn</a:t>
            </a:r>
            <a:r>
              <a:rPr lang="en-US" sz="2600"/>
              <a:t>:    18,   41,   22,   59,   32,   31,   73</a:t>
            </a:r>
          </a:p>
        </p:txBody>
      </p:sp>
      <p:sp>
        <p:nvSpPr>
          <p:cNvPr id="877647" name="Text Box 79"/>
          <p:cNvSpPr txBox="1">
            <a:spLocks noChangeArrowheads="1"/>
          </p:cNvSpPr>
          <p:nvPr/>
        </p:nvSpPr>
        <p:spPr bwMode="auto">
          <a:xfrm>
            <a:off x="2743200" y="2971800"/>
            <a:ext cx="6224781" cy="49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600"/>
              <a:t>h’(k)  :     5,    2,     9,     7,     6,     5,      8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F163BFD-7ADA-19CA-A2D0-0F2311C8C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>
                <a:solidFill>
                  <a:srgbClr val="002060"/>
                </a:solidFill>
              </a:rPr>
              <a:pPr algn="ctr"/>
              <a:t>43</a:t>
            </a:fld>
            <a:endParaRPr lang="vi-VN">
              <a:solidFill>
                <a:srgbClr val="002060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BA14108-31C1-9EB8-93CC-EC127CA9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2</a:t>
            </a:r>
            <a:r>
              <a:rPr lang="vi-VN" sz="3600" dirty="0">
                <a:cs typeface="Arial" panose="020B0604020202020204" pitchFamily="34" charset="0"/>
              </a:rPr>
              <a:t>. </a:t>
            </a:r>
            <a:r>
              <a:rPr lang="en-US" sz="3600" dirty="0">
                <a:cs typeface="Arial" panose="020B0604020202020204" pitchFamily="34" charset="0"/>
              </a:rPr>
              <a:t>XUNG ĐỘT VÀ GIẢI QUYẾT XUNG ĐỘT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47606292-E188-57AC-376F-C76437174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26" y="1865376"/>
            <a:ext cx="4953000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r>
              <a:rPr lang="en-US" sz="2400" err="1"/>
              <a:t>Sử</a:t>
            </a:r>
            <a:r>
              <a:rPr lang="en-US" sz="2400"/>
              <a:t> </a:t>
            </a:r>
            <a:r>
              <a:rPr lang="en-US" sz="2400" err="1"/>
              <a:t>dụng</a:t>
            </a:r>
            <a:r>
              <a:rPr lang="en-US" sz="2400"/>
              <a:t> </a:t>
            </a:r>
            <a:r>
              <a:rPr lang="en-US" sz="2400" err="1"/>
              <a:t>hàm</a:t>
            </a:r>
            <a:r>
              <a:rPr lang="en-US" sz="2400"/>
              <a:t> </a:t>
            </a:r>
            <a:r>
              <a:rPr lang="en-US" sz="2400" err="1"/>
              <a:t>băm</a:t>
            </a:r>
            <a:r>
              <a:rPr lang="en-US" sz="2400"/>
              <a:t>: h’(k) = k % 13</a:t>
            </a:r>
          </a:p>
        </p:txBody>
      </p:sp>
      <p:sp>
        <p:nvSpPr>
          <p:cNvPr id="13" name="Line 80">
            <a:extLst>
              <a:ext uri="{FF2B5EF4-FFF2-40B4-BE49-F238E27FC236}">
                <a16:creationId xmlns:a16="http://schemas.microsoft.com/office/drawing/2014/main" id="{7438A671-6788-3260-FC2C-0974562D12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5198" y="2887980"/>
            <a:ext cx="1295402" cy="2141219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AEBA70-0155-5F44-7AA3-FD139C83731E}"/>
              </a:ext>
            </a:extLst>
          </p:cNvPr>
          <p:cNvSpPr txBox="1"/>
          <p:nvPr/>
        </p:nvSpPr>
        <p:spPr>
          <a:xfrm>
            <a:off x="9199498" y="3136297"/>
            <a:ext cx="2209800" cy="15881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buFont typeface="Wingdings" pitchFamily="2" charset="2"/>
              <a:buNone/>
            </a:pP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Đầu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tiên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thử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br>
              <a:rPr lang="en-US">
                <a:solidFill>
                  <a:srgbClr val="0033CC"/>
                </a:solidFill>
                <a:cs typeface="Times" panose="02020603050405020304" pitchFamily="18" charset="0"/>
              </a:rPr>
            </a:b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h(</a:t>
            </a:r>
            <a:r>
              <a:rPr lang="en-US" i="1">
                <a:solidFill>
                  <a:srgbClr val="0033CC"/>
                </a:solidFill>
                <a:cs typeface="Times" panose="02020603050405020304" pitchFamily="18" charset="0"/>
              </a:rPr>
              <a:t>k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, 0) = h’(</a:t>
            </a:r>
            <a:r>
              <a:rPr lang="en-US" i="1">
                <a:solidFill>
                  <a:srgbClr val="0033CC"/>
                </a:solidFill>
                <a:cs typeface="Times" panose="02020603050405020304" pitchFamily="18" charset="0"/>
              </a:rPr>
              <a:t>k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),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nếu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vị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trí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này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bận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,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thử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tiếp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h(</a:t>
            </a:r>
            <a:r>
              <a:rPr lang="en-US" i="1">
                <a:solidFill>
                  <a:srgbClr val="0033CC"/>
                </a:solidFill>
                <a:cs typeface="Times" panose="02020603050405020304" pitchFamily="18" charset="0"/>
              </a:rPr>
              <a:t>k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, 1)…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cho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đến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khi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tìm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được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br>
              <a:rPr lang="en-US">
                <a:solidFill>
                  <a:srgbClr val="0033CC"/>
                </a:solidFill>
                <a:cs typeface="Times" panose="02020603050405020304" pitchFamily="18" charset="0"/>
              </a:rPr>
            </a:b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ô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trống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641E4-B7A6-1C0B-D892-AF62D01B0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498" y="1424553"/>
            <a:ext cx="2209800" cy="15243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5" name="Group 36">
            <a:extLst>
              <a:ext uri="{FF2B5EF4-FFF2-40B4-BE49-F238E27FC236}">
                <a16:creationId xmlns:a16="http://schemas.microsoft.com/office/drawing/2014/main" id="{E3028503-2793-FFEE-CF37-597F806CCBFE}"/>
              </a:ext>
            </a:extLst>
          </p:cNvPr>
          <p:cNvGraphicFramePr>
            <a:graphicFrameLocks noGrp="1"/>
          </p:cNvGraphicFramePr>
          <p:nvPr/>
        </p:nvGraphicFramePr>
        <p:xfrm>
          <a:off x="2438400" y="5617464"/>
          <a:ext cx="7467600" cy="508000"/>
        </p:xfrm>
        <a:graphic>
          <a:graphicData uri="http://schemas.openxmlformats.org/drawingml/2006/table">
            <a:tbl>
              <a:tblPr/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55BDA26C-B2A9-EFF5-8168-52029A9D2F36}"/>
              </a:ext>
            </a:extLst>
          </p:cNvPr>
          <p:cNvSpPr txBox="1">
            <a:spLocks/>
          </p:cNvSpPr>
          <p:nvPr/>
        </p:nvSpPr>
        <p:spPr>
          <a:xfrm>
            <a:off x="242003" y="731520"/>
            <a:ext cx="9590154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342900"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bằng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địa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chỉ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mở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1D06843-7BA5-7A36-6BF8-7BF3DD89E0B2}"/>
              </a:ext>
            </a:extLst>
          </p:cNvPr>
          <p:cNvSpPr txBox="1"/>
          <p:nvPr/>
        </p:nvSpPr>
        <p:spPr>
          <a:xfrm>
            <a:off x="762159" y="12919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46888"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Phương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pháp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dò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tuyến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tính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136294762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8596" name="Group 4"/>
          <p:cNvGraphicFramePr>
            <a:graphicFrameLocks noGrp="1"/>
          </p:cNvGraphicFramePr>
          <p:nvPr/>
        </p:nvGraphicFramePr>
        <p:xfrm>
          <a:off x="2438400" y="5105401"/>
          <a:ext cx="7467600" cy="523875"/>
        </p:xfrm>
        <a:graphic>
          <a:graphicData uri="http://schemas.openxmlformats.org/drawingml/2006/table">
            <a:tbl>
              <a:tblPr/>
              <a:tblGrid>
                <a:gridCol w="573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35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78670" name="Text Box 78"/>
          <p:cNvSpPr txBox="1">
            <a:spLocks noChangeArrowheads="1"/>
          </p:cNvSpPr>
          <p:nvPr/>
        </p:nvSpPr>
        <p:spPr bwMode="auto">
          <a:xfrm>
            <a:off x="2727326" y="2395538"/>
            <a:ext cx="6282489" cy="49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vi-VN" sz="2600"/>
              <a:t>Chèn</a:t>
            </a:r>
            <a:r>
              <a:rPr lang="en-US" sz="2600"/>
              <a:t>:    18,   41,   22,   59,   32,   31,   73</a:t>
            </a:r>
          </a:p>
        </p:txBody>
      </p:sp>
      <p:sp>
        <p:nvSpPr>
          <p:cNvPr id="878671" name="Text Box 79"/>
          <p:cNvSpPr txBox="1">
            <a:spLocks noChangeArrowheads="1"/>
          </p:cNvSpPr>
          <p:nvPr/>
        </p:nvSpPr>
        <p:spPr bwMode="auto">
          <a:xfrm>
            <a:off x="2743200" y="2971800"/>
            <a:ext cx="6224781" cy="49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600"/>
              <a:t>h’(k)  :     5,    2,     9,     7,     6,     5,      8</a:t>
            </a:r>
          </a:p>
        </p:txBody>
      </p:sp>
      <p:sp>
        <p:nvSpPr>
          <p:cNvPr id="878673" name="AutoShape 81"/>
          <p:cNvSpPr>
            <a:spLocks noChangeArrowheads="1"/>
          </p:cNvSpPr>
          <p:nvPr/>
        </p:nvSpPr>
        <p:spPr bwMode="auto">
          <a:xfrm>
            <a:off x="7315200" y="4800600"/>
            <a:ext cx="685800" cy="228600"/>
          </a:xfrm>
          <a:prstGeom prst="curvedDownArrow">
            <a:avLst>
              <a:gd name="adj1" fmla="val 60000"/>
              <a:gd name="adj2" fmla="val 120000"/>
              <a:gd name="adj3" fmla="val 33333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8674" name="AutoShape 82"/>
          <p:cNvSpPr>
            <a:spLocks noChangeArrowheads="1"/>
          </p:cNvSpPr>
          <p:nvPr/>
        </p:nvSpPr>
        <p:spPr bwMode="auto">
          <a:xfrm>
            <a:off x="7924800" y="4800600"/>
            <a:ext cx="685800" cy="228600"/>
          </a:xfrm>
          <a:prstGeom prst="curvedDownArrow">
            <a:avLst>
              <a:gd name="adj1" fmla="val 60000"/>
              <a:gd name="adj2" fmla="val 120000"/>
              <a:gd name="adj3" fmla="val 33333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8675" name="Text Box 83"/>
          <p:cNvSpPr txBox="1">
            <a:spLocks noChangeArrowheads="1"/>
          </p:cNvSpPr>
          <p:nvPr/>
        </p:nvSpPr>
        <p:spPr bwMode="auto">
          <a:xfrm>
            <a:off x="8229600" y="5105401"/>
            <a:ext cx="527709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73</a:t>
            </a:r>
          </a:p>
        </p:txBody>
      </p:sp>
      <p:sp>
        <p:nvSpPr>
          <p:cNvPr id="5" name="Line 80">
            <a:extLst>
              <a:ext uri="{FF2B5EF4-FFF2-40B4-BE49-F238E27FC236}">
                <a16:creationId xmlns:a16="http://schemas.microsoft.com/office/drawing/2014/main" id="{45B21EEE-E1E0-6339-8482-8A41B3AF26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5198" y="2887980"/>
            <a:ext cx="1295402" cy="2141219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DDF71C28-A9B6-1AB6-766D-F37A2C95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26" y="1865376"/>
            <a:ext cx="4953000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r>
              <a:rPr lang="en-US" sz="2400" err="1"/>
              <a:t>Sử</a:t>
            </a:r>
            <a:r>
              <a:rPr lang="en-US" sz="2400"/>
              <a:t> </a:t>
            </a:r>
            <a:r>
              <a:rPr lang="en-US" sz="2400" err="1"/>
              <a:t>dụng</a:t>
            </a:r>
            <a:r>
              <a:rPr lang="en-US" sz="2400"/>
              <a:t> </a:t>
            </a:r>
            <a:r>
              <a:rPr lang="en-US" sz="2400" err="1"/>
              <a:t>hàm</a:t>
            </a:r>
            <a:r>
              <a:rPr lang="en-US" sz="2400"/>
              <a:t> </a:t>
            </a:r>
            <a:r>
              <a:rPr lang="en-US" sz="2400" err="1"/>
              <a:t>băm</a:t>
            </a:r>
            <a:r>
              <a:rPr lang="en-US" sz="2400"/>
              <a:t>: h’(k) = k % 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B8A8C-1059-AC1B-EEAD-93F139C66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>
                <a:solidFill>
                  <a:srgbClr val="002060"/>
                </a:solidFill>
              </a:rPr>
              <a:pPr algn="ctr"/>
              <a:t>44</a:t>
            </a:fld>
            <a:endParaRPr lang="vi-VN">
              <a:solidFill>
                <a:srgbClr val="00206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56A2961-8D94-A87A-D4DA-D9CBE975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2</a:t>
            </a:r>
            <a:r>
              <a:rPr lang="vi-VN" sz="3600" dirty="0">
                <a:cs typeface="Arial" panose="020B0604020202020204" pitchFamily="34" charset="0"/>
              </a:rPr>
              <a:t>. </a:t>
            </a:r>
            <a:r>
              <a:rPr lang="en-US" sz="3600" dirty="0">
                <a:cs typeface="Arial" panose="020B0604020202020204" pitchFamily="34" charset="0"/>
              </a:rPr>
              <a:t>XUNG ĐỘT VÀ GIẢI QUYẾT XUNG ĐỘT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Group 36">
            <a:extLst>
              <a:ext uri="{FF2B5EF4-FFF2-40B4-BE49-F238E27FC236}">
                <a16:creationId xmlns:a16="http://schemas.microsoft.com/office/drawing/2014/main" id="{3D1DA10E-6A7B-CC72-1F75-E99590495484}"/>
              </a:ext>
            </a:extLst>
          </p:cNvPr>
          <p:cNvGraphicFramePr>
            <a:graphicFrameLocks noGrp="1"/>
          </p:cNvGraphicFramePr>
          <p:nvPr/>
        </p:nvGraphicFramePr>
        <p:xfrm>
          <a:off x="2438400" y="5617464"/>
          <a:ext cx="7467600" cy="508000"/>
        </p:xfrm>
        <a:graphic>
          <a:graphicData uri="http://schemas.openxmlformats.org/drawingml/2006/table">
            <a:tbl>
              <a:tblPr/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2">
            <a:extLst>
              <a:ext uri="{FF2B5EF4-FFF2-40B4-BE49-F238E27FC236}">
                <a16:creationId xmlns:a16="http://schemas.microsoft.com/office/drawing/2014/main" id="{EBC6023F-261B-444D-10A6-03561A1AFEB9}"/>
              </a:ext>
            </a:extLst>
          </p:cNvPr>
          <p:cNvSpPr txBox="1"/>
          <p:nvPr/>
        </p:nvSpPr>
        <p:spPr>
          <a:xfrm>
            <a:off x="9199498" y="3136297"/>
            <a:ext cx="2209800" cy="15881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buFont typeface="Wingdings" pitchFamily="2" charset="2"/>
              <a:buNone/>
            </a:pP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Đầu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tiên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thử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br>
              <a:rPr lang="en-US">
                <a:solidFill>
                  <a:srgbClr val="0033CC"/>
                </a:solidFill>
                <a:cs typeface="Times" panose="02020603050405020304" pitchFamily="18" charset="0"/>
              </a:rPr>
            </a:b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h(</a:t>
            </a:r>
            <a:r>
              <a:rPr lang="en-US" i="1">
                <a:solidFill>
                  <a:srgbClr val="0033CC"/>
                </a:solidFill>
                <a:cs typeface="Times" panose="02020603050405020304" pitchFamily="18" charset="0"/>
              </a:rPr>
              <a:t>k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, 0) = h’(</a:t>
            </a:r>
            <a:r>
              <a:rPr lang="en-US" i="1">
                <a:solidFill>
                  <a:srgbClr val="0033CC"/>
                </a:solidFill>
                <a:cs typeface="Times" panose="02020603050405020304" pitchFamily="18" charset="0"/>
              </a:rPr>
              <a:t>k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),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nếu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vị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trí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này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bận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,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thử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tiếp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h(</a:t>
            </a:r>
            <a:r>
              <a:rPr lang="en-US" i="1">
                <a:solidFill>
                  <a:srgbClr val="0033CC"/>
                </a:solidFill>
                <a:cs typeface="Times" panose="02020603050405020304" pitchFamily="18" charset="0"/>
              </a:rPr>
              <a:t>k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, 1)…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cho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đến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khi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tìm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được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 </a:t>
            </a:r>
            <a:br>
              <a:rPr lang="en-US">
                <a:solidFill>
                  <a:srgbClr val="0033CC"/>
                </a:solidFill>
                <a:cs typeface="Times" panose="02020603050405020304" pitchFamily="18" charset="0"/>
              </a:rPr>
            </a:b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ô </a:t>
            </a:r>
            <a:r>
              <a:rPr lang="en-US" err="1">
                <a:solidFill>
                  <a:srgbClr val="0033CC"/>
                </a:solidFill>
                <a:cs typeface="Times" panose="02020603050405020304" pitchFamily="18" charset="0"/>
              </a:rPr>
              <a:t>trống</a:t>
            </a:r>
            <a:r>
              <a:rPr lang="en-US">
                <a:solidFill>
                  <a:srgbClr val="0033CC"/>
                </a:solidFill>
                <a:cs typeface="Times" panose="02020603050405020304" pitchFamily="18" charset="0"/>
              </a:rPr>
              <a:t>.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FF4C282E-D0CB-2AFE-925B-155A7CE2A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498" y="1424553"/>
            <a:ext cx="2209800" cy="15243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70A4BD-477D-9C19-B9D5-60FA7C07355A}"/>
              </a:ext>
            </a:extLst>
          </p:cNvPr>
          <p:cNvSpPr txBox="1">
            <a:spLocks/>
          </p:cNvSpPr>
          <p:nvPr/>
        </p:nvSpPr>
        <p:spPr>
          <a:xfrm>
            <a:off x="242003" y="731520"/>
            <a:ext cx="9590154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342900"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Ví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dụ</a:t>
            </a:r>
            <a:r>
              <a:rPr lang="en-US" sz="2400">
                <a:latin typeface="+mn-lt"/>
                <a:cs typeface="Arial" panose="020B0604020202020204" pitchFamily="34" charset="0"/>
              </a:rPr>
              <a:t>: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bằng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địa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chỉ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mở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BB492CAB-09F2-252B-CC7E-A283B3A28BCE}"/>
              </a:ext>
            </a:extLst>
          </p:cNvPr>
          <p:cNvSpPr txBox="1"/>
          <p:nvPr/>
        </p:nvSpPr>
        <p:spPr>
          <a:xfrm>
            <a:off x="762159" y="12919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46888"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Phương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pháp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dò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tuyến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b="1" err="1">
                <a:solidFill>
                  <a:srgbClr val="002060"/>
                </a:solidFill>
                <a:cs typeface="Times" panose="02020603050405020304" pitchFamily="18" charset="0"/>
              </a:rPr>
              <a:t>tính</a:t>
            </a:r>
            <a:r>
              <a:rPr lang="en-US" sz="2400" b="1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15998803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8673" grpId="0" animBg="1"/>
      <p:bldP spid="878674" grpId="0" animBg="1"/>
      <p:bldP spid="878675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45</a:t>
            </a:fld>
            <a:endParaRPr lang="vi-V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335FB0-E19E-DF8E-1754-BE098FBA7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>
                <a:cs typeface="Arial" panose="020B0604020202020204" pitchFamily="34" charset="0"/>
              </a:rPr>
              <a:t>2</a:t>
            </a:r>
            <a:r>
              <a:rPr lang="vi-VN" sz="3600">
                <a:cs typeface="Arial" panose="020B0604020202020204" pitchFamily="34" charset="0"/>
              </a:rPr>
              <a:t>. </a:t>
            </a:r>
            <a:r>
              <a:rPr lang="en-US" sz="3600">
                <a:cs typeface="Arial" panose="020B0604020202020204" pitchFamily="34" charset="0"/>
              </a:rPr>
              <a:t>XUNG ĐỘT VÀ GIẢI QUYẾT XUNG ĐỘT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594580" y="1300478"/>
            <a:ext cx="11597420" cy="5322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Phương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pháp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dò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bậc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hai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(Quadratic Probing): </a:t>
            </a:r>
          </a:p>
          <a:p>
            <a:pPr marL="548640" lvl="3" indent="-274320">
              <a:lnSpc>
                <a:spcPct val="130000"/>
              </a:lnSpc>
              <a:buClr>
                <a:srgbClr val="002060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en-US" sz="2300" dirty="0" err="1">
                <a:solidFill>
                  <a:srgbClr val="FF0000"/>
                </a:solidFill>
                <a:cs typeface="Times" panose="02020603050405020304" pitchFamily="18" charset="0"/>
              </a:rPr>
              <a:t>Mỗi</a:t>
            </a:r>
            <a:r>
              <a:rPr lang="en-US" altLang="en-US" sz="2300" dirty="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altLang="en-US" sz="2300" dirty="0" err="1">
                <a:solidFill>
                  <a:srgbClr val="FF0000"/>
                </a:solidFill>
                <a:cs typeface="Times" panose="02020603050405020304" pitchFamily="18" charset="0"/>
              </a:rPr>
              <a:t>lần</a:t>
            </a:r>
            <a:r>
              <a:rPr lang="en-US" altLang="en-US" sz="2300" dirty="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altLang="en-US" sz="2300" dirty="0" err="1">
                <a:solidFill>
                  <a:srgbClr val="FF0000"/>
                </a:solidFill>
                <a:cs typeface="Times" panose="02020603050405020304" pitchFamily="18" charset="0"/>
              </a:rPr>
              <a:t>dò</a:t>
            </a:r>
            <a:r>
              <a:rPr lang="en-US" altLang="en-US" sz="2300" dirty="0">
                <a:solidFill>
                  <a:srgbClr val="FF0000"/>
                </a:solidFill>
                <a:cs typeface="Times" panose="02020603050405020304" pitchFamily="18" charset="0"/>
              </a:rPr>
              <a:t>, </a:t>
            </a:r>
            <a:r>
              <a:rPr lang="en-US" altLang="en-US" sz="2300" dirty="0" err="1">
                <a:solidFill>
                  <a:srgbClr val="FF0000"/>
                </a:solidFill>
                <a:cs typeface="Times" panose="02020603050405020304" pitchFamily="18" charset="0"/>
              </a:rPr>
              <a:t>tăng</a:t>
            </a:r>
            <a:r>
              <a:rPr lang="en-US" altLang="en-US" sz="2300" dirty="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altLang="en-US" sz="2300" dirty="0" err="1">
                <a:solidFill>
                  <a:srgbClr val="FF0000"/>
                </a:solidFill>
                <a:cs typeface="Times" panose="02020603050405020304" pitchFamily="18" charset="0"/>
              </a:rPr>
              <a:t>chỉ</a:t>
            </a:r>
            <a:r>
              <a:rPr lang="en-US" altLang="en-US" sz="2300" dirty="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altLang="en-US" sz="2300" dirty="0" err="1">
                <a:solidFill>
                  <a:srgbClr val="FF0000"/>
                </a:solidFill>
                <a:cs typeface="Times" panose="02020603050405020304" pitchFamily="18" charset="0"/>
              </a:rPr>
              <a:t>số</a:t>
            </a:r>
            <a:r>
              <a:rPr lang="en-US" altLang="en-US" sz="2300" dirty="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altLang="en-US" sz="2300" i="1" dirty="0" err="1">
                <a:solidFill>
                  <a:srgbClr val="FF0000"/>
                </a:solidFill>
                <a:cs typeface="Times" panose="02020603050405020304" pitchFamily="18" charset="0"/>
              </a:rPr>
              <a:t>i</a:t>
            </a:r>
            <a:r>
              <a:rPr lang="en-US" altLang="en-US" sz="2300" dirty="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altLang="en-US" sz="2300" dirty="0" err="1">
                <a:solidFill>
                  <a:srgbClr val="FF0000"/>
                </a:solidFill>
                <a:cs typeface="Times" panose="02020603050405020304" pitchFamily="18" charset="0"/>
              </a:rPr>
              <a:t>lên</a:t>
            </a:r>
            <a:r>
              <a:rPr lang="en-US" altLang="en-US" sz="2300" dirty="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altLang="en-US" sz="2300" dirty="0" err="1">
                <a:solidFill>
                  <a:srgbClr val="FF0000"/>
                </a:solidFill>
                <a:cs typeface="Times" panose="02020603050405020304" pitchFamily="18" charset="0"/>
              </a:rPr>
              <a:t>bình</a:t>
            </a:r>
            <a:r>
              <a:rPr lang="en-US" altLang="en-US" sz="2300" dirty="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altLang="en-US" sz="2300" dirty="0" err="1">
                <a:solidFill>
                  <a:srgbClr val="FF0000"/>
                </a:solidFill>
                <a:cs typeface="Times" panose="02020603050405020304" pitchFamily="18" charset="0"/>
              </a:rPr>
              <a:t>phương</a:t>
            </a:r>
            <a:r>
              <a:rPr lang="en-US" altLang="en-US" sz="2300" dirty="0">
                <a:solidFill>
                  <a:srgbClr val="FF0000"/>
                </a:solidFill>
                <a:cs typeface="Times" panose="02020603050405020304" pitchFamily="18" charset="0"/>
              </a:rPr>
              <a:t>:	</a:t>
            </a:r>
          </a:p>
          <a:p>
            <a:pPr marL="274320" lvl="3">
              <a:lnSpc>
                <a:spcPct val="130000"/>
              </a:lnSpc>
              <a:buClr>
                <a:srgbClr val="002060"/>
              </a:buClr>
              <a:buSzPct val="80000"/>
            </a:pPr>
            <a:r>
              <a:rPr lang="en-US" altLang="en-US" sz="2300" dirty="0">
                <a:solidFill>
                  <a:srgbClr val="FF0000"/>
                </a:solidFill>
                <a:cs typeface="Times" panose="02020603050405020304" pitchFamily="18" charset="0"/>
              </a:rPr>
              <a:t> 	</a:t>
            </a:r>
            <a:r>
              <a:rPr lang="en-US" altLang="en-US" sz="2300" i="0" dirty="0">
                <a:solidFill>
                  <a:srgbClr val="FF0000"/>
                </a:solidFill>
                <a:cs typeface="Times" panose="02020603050405020304" pitchFamily="18" charset="0"/>
              </a:rPr>
              <a:t>h(</a:t>
            </a:r>
            <a:r>
              <a:rPr lang="en-US" altLang="en-US" sz="2300" i="1" dirty="0">
                <a:solidFill>
                  <a:srgbClr val="FF0000"/>
                </a:solidFill>
                <a:cs typeface="Times" panose="02020603050405020304" pitchFamily="18" charset="0"/>
              </a:rPr>
              <a:t>k, </a:t>
            </a:r>
            <a:r>
              <a:rPr lang="en-US" altLang="en-US" sz="2300" i="1" dirty="0" err="1">
                <a:solidFill>
                  <a:srgbClr val="FF0000"/>
                </a:solidFill>
                <a:cs typeface="Times" panose="02020603050405020304" pitchFamily="18" charset="0"/>
              </a:rPr>
              <a:t>i</a:t>
            </a:r>
            <a:r>
              <a:rPr lang="en-US" altLang="en-US" sz="2300" i="0" dirty="0">
                <a:solidFill>
                  <a:srgbClr val="FF0000"/>
                </a:solidFill>
                <a:cs typeface="Times" panose="02020603050405020304" pitchFamily="18" charset="0"/>
              </a:rPr>
              <a:t>) = (h’(</a:t>
            </a:r>
            <a:r>
              <a:rPr lang="en-US" altLang="en-US" sz="2300" i="1" dirty="0">
                <a:solidFill>
                  <a:srgbClr val="FF0000"/>
                </a:solidFill>
                <a:cs typeface="Times" panose="02020603050405020304" pitchFamily="18" charset="0"/>
              </a:rPr>
              <a:t>k</a:t>
            </a:r>
            <a:r>
              <a:rPr lang="en-US" altLang="en-US" sz="2300" i="0" dirty="0">
                <a:solidFill>
                  <a:srgbClr val="FF0000"/>
                </a:solidFill>
                <a:cs typeface="Times" panose="02020603050405020304" pitchFamily="18" charset="0"/>
              </a:rPr>
              <a:t>) + </a:t>
            </a:r>
            <a:r>
              <a:rPr lang="en-US" altLang="en-US" sz="2300" i="1" dirty="0">
                <a:solidFill>
                  <a:srgbClr val="FF0000"/>
                </a:solidFill>
                <a:cs typeface="Times" panose="02020603050405020304" pitchFamily="18" charset="0"/>
              </a:rPr>
              <a:t>i</a:t>
            </a:r>
            <a:r>
              <a:rPr lang="en-US" altLang="en-US" sz="2300" i="0" baseline="30000" dirty="0">
                <a:solidFill>
                  <a:srgbClr val="FF0000"/>
                </a:solidFill>
                <a:cs typeface="Times" panose="02020603050405020304" pitchFamily="18" charset="0"/>
              </a:rPr>
              <a:t>2</a:t>
            </a:r>
            <a:r>
              <a:rPr lang="en-US" altLang="en-US" sz="2300" i="0" dirty="0">
                <a:solidFill>
                  <a:srgbClr val="FF0000"/>
                </a:solidFill>
                <a:cs typeface="Times" panose="02020603050405020304" pitchFamily="18" charset="0"/>
              </a:rPr>
              <a:t>) mod p </a:t>
            </a:r>
            <a:r>
              <a:rPr lang="en-US" altLang="en-US" sz="2300" i="0" dirty="0" err="1">
                <a:solidFill>
                  <a:srgbClr val="FF0000"/>
                </a:solidFill>
                <a:cs typeface="Times" panose="02020603050405020304" pitchFamily="18" charset="0"/>
              </a:rPr>
              <a:t>với</a:t>
            </a:r>
            <a:r>
              <a:rPr lang="en-US" altLang="en-US" sz="2300" dirty="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altLang="en-US" sz="2300" i="0" dirty="0">
                <a:solidFill>
                  <a:srgbClr val="FF0000"/>
                </a:solidFill>
                <a:cs typeface="Times" panose="02020603050405020304" pitchFamily="18" charset="0"/>
              </a:rPr>
              <a:t>0 ≤ </a:t>
            </a:r>
            <a:r>
              <a:rPr lang="en-US" altLang="en-US" sz="2300" i="1" dirty="0" err="1">
                <a:solidFill>
                  <a:srgbClr val="FF0000"/>
                </a:solidFill>
                <a:cs typeface="Times" panose="02020603050405020304" pitchFamily="18" charset="0"/>
              </a:rPr>
              <a:t>i</a:t>
            </a:r>
            <a:r>
              <a:rPr lang="en-US" altLang="en-US" sz="2300" i="0" dirty="0">
                <a:solidFill>
                  <a:srgbClr val="FF0000"/>
                </a:solidFill>
                <a:cs typeface="Times" panose="02020603050405020304" pitchFamily="18" charset="0"/>
              </a:rPr>
              <a:t> ≤ </a:t>
            </a:r>
            <a:r>
              <a:rPr lang="en-US" altLang="en-US" sz="2300" i="1" dirty="0">
                <a:solidFill>
                  <a:srgbClr val="FF0000"/>
                </a:solidFill>
                <a:cs typeface="Times" panose="02020603050405020304" pitchFamily="18" charset="0"/>
              </a:rPr>
              <a:t>p</a:t>
            </a:r>
            <a:r>
              <a:rPr lang="en-US" altLang="en-US" sz="2300" i="0" dirty="0">
                <a:solidFill>
                  <a:srgbClr val="FF0000"/>
                </a:solidFill>
                <a:cs typeface="Times" panose="02020603050405020304" pitchFamily="18" charset="0"/>
              </a:rPr>
              <a:t>-1</a:t>
            </a:r>
            <a:r>
              <a:rPr lang="en-US" altLang="en-US" sz="2300" b="0" i="0" dirty="0">
                <a:solidFill>
                  <a:srgbClr val="FF0000"/>
                </a:solidFill>
                <a:cs typeface="Times" panose="02020603050405020304" pitchFamily="18" charset="0"/>
              </a:rPr>
              <a:t>; </a:t>
            </a:r>
            <a:r>
              <a:rPr lang="en-US" altLang="en-US" sz="2300" i="0" dirty="0">
                <a:solidFill>
                  <a:srgbClr val="FF0000"/>
                </a:solidFill>
                <a:cs typeface="Times" panose="02020603050405020304" pitchFamily="18" charset="0"/>
              </a:rPr>
              <a:t>h’(</a:t>
            </a:r>
            <a:r>
              <a:rPr lang="en-US" altLang="en-US" sz="2300" i="1" dirty="0">
                <a:solidFill>
                  <a:srgbClr val="FF0000"/>
                </a:solidFill>
                <a:cs typeface="Times" panose="02020603050405020304" pitchFamily="18" charset="0"/>
              </a:rPr>
              <a:t>k</a:t>
            </a:r>
            <a:r>
              <a:rPr lang="en-US" altLang="en-US" sz="2300" i="0" dirty="0">
                <a:solidFill>
                  <a:srgbClr val="FF0000"/>
                </a:solidFill>
                <a:cs typeface="Times" panose="02020603050405020304" pitchFamily="18" charset="0"/>
              </a:rPr>
              <a:t>) = </a:t>
            </a:r>
            <a:r>
              <a:rPr lang="en-US" altLang="en-US" sz="2300" i="1" dirty="0">
                <a:solidFill>
                  <a:srgbClr val="FF0000"/>
                </a:solidFill>
                <a:cs typeface="Times" panose="02020603050405020304" pitchFamily="18" charset="0"/>
              </a:rPr>
              <a:t>k</a:t>
            </a:r>
            <a:r>
              <a:rPr lang="en-US" altLang="en-US" sz="2300" i="0" dirty="0">
                <a:solidFill>
                  <a:srgbClr val="FF0000"/>
                </a:solidFill>
                <a:cs typeface="Times" panose="02020603050405020304" pitchFamily="18" charset="0"/>
              </a:rPr>
              <a:t> mod </a:t>
            </a:r>
            <a:r>
              <a:rPr lang="en-US" altLang="en-US" sz="2300" i="1" dirty="0">
                <a:solidFill>
                  <a:srgbClr val="FF0000"/>
                </a:solidFill>
                <a:cs typeface="Times" panose="02020603050405020304" pitchFamily="18" charset="0"/>
              </a:rPr>
              <a:t>p</a:t>
            </a:r>
            <a:endParaRPr lang="en-US" sz="2300" i="1" dirty="0">
              <a:solidFill>
                <a:srgbClr val="002060"/>
              </a:solidFill>
              <a:cs typeface="Times" panose="02020603050405020304" pitchFamily="18" charset="0"/>
              <a:sym typeface="Wingdings" panose="05000000000000000000" pitchFamily="2" charset="2"/>
            </a:endParaRPr>
          </a:p>
          <a:p>
            <a:pPr marL="576263" indent="-576263">
              <a:lnSpc>
                <a:spcPct val="130000"/>
              </a:lnSpc>
              <a:spcAft>
                <a:spcPts val="300"/>
              </a:spcAft>
              <a:buFont typeface="Wingdings" pitchFamily="2" charset="2"/>
              <a:buNone/>
            </a:pP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  <a:sym typeface="Wingdings" panose="05000000000000000000" pitchFamily="2" charset="2"/>
              </a:rPr>
              <a:t>  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Đầu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tiên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thử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i="0" dirty="0">
                <a:solidFill>
                  <a:srgbClr val="002060"/>
                </a:solidFill>
                <a:cs typeface="Times" panose="02020603050405020304" pitchFamily="18" charset="0"/>
              </a:rPr>
              <a:t>h(</a:t>
            </a:r>
            <a:r>
              <a:rPr lang="en-US" sz="2400" i="1" dirty="0">
                <a:solidFill>
                  <a:srgbClr val="002060"/>
                </a:solidFill>
                <a:cs typeface="Times" panose="02020603050405020304" pitchFamily="18" charset="0"/>
              </a:rPr>
              <a:t>k</a:t>
            </a:r>
            <a:r>
              <a:rPr lang="en-US" sz="2400" i="0" dirty="0">
                <a:solidFill>
                  <a:srgbClr val="002060"/>
                </a:solidFill>
                <a:cs typeface="Times" panose="02020603050405020304" pitchFamily="18" charset="0"/>
              </a:rPr>
              <a:t>, 0) = h’(</a:t>
            </a:r>
            <a:r>
              <a:rPr lang="en-US" sz="2400" i="1" dirty="0">
                <a:solidFill>
                  <a:srgbClr val="002060"/>
                </a:solidFill>
                <a:cs typeface="Times" panose="02020603050405020304" pitchFamily="18" charset="0"/>
              </a:rPr>
              <a:t>k</a:t>
            </a:r>
            <a:r>
              <a:rPr lang="en-US" sz="2400" i="0" dirty="0">
                <a:solidFill>
                  <a:srgbClr val="002060"/>
                </a:solidFill>
                <a:cs typeface="Times" panose="02020603050405020304" pitchFamily="18" charset="0"/>
              </a:rPr>
              <a:t>),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nếu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vị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trí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này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bận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thử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tiếp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i="0" dirty="0">
                <a:solidFill>
                  <a:srgbClr val="002060"/>
                </a:solidFill>
                <a:cs typeface="Times" panose="02020603050405020304" pitchFamily="18" charset="0"/>
              </a:rPr>
              <a:t>h(</a:t>
            </a:r>
            <a:r>
              <a:rPr lang="en-US" sz="2400" i="1" dirty="0">
                <a:solidFill>
                  <a:srgbClr val="002060"/>
                </a:solidFill>
                <a:cs typeface="Times" panose="02020603050405020304" pitchFamily="18" charset="0"/>
              </a:rPr>
              <a:t>k</a:t>
            </a:r>
            <a:r>
              <a:rPr lang="en-US" sz="2400" i="0" dirty="0">
                <a:solidFill>
                  <a:srgbClr val="002060"/>
                </a:solidFill>
                <a:cs typeface="Times" panose="02020603050405020304" pitchFamily="18" charset="0"/>
              </a:rPr>
              <a:t>, 1)…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cho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đến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khi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tìm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được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 ô </a:t>
            </a:r>
            <a:r>
              <a:rPr lang="en-US" sz="2400" dirty="0" err="1">
                <a:solidFill>
                  <a:srgbClr val="002060"/>
                </a:solidFill>
                <a:cs typeface="Times" panose="02020603050405020304" pitchFamily="18" charset="0"/>
              </a:rPr>
              <a:t>trống</a:t>
            </a:r>
            <a:r>
              <a:rPr lang="en-US" sz="2400" dirty="0">
                <a:solidFill>
                  <a:srgbClr val="002060"/>
                </a:solidFill>
                <a:cs typeface="Times" panose="02020603050405020304" pitchFamily="18" charset="0"/>
              </a:rPr>
              <a:t>.</a:t>
            </a:r>
          </a:p>
          <a:p>
            <a:pPr marL="1714466" lvl="5" indent="-342900">
              <a:lnSpc>
                <a:spcPct val="130000"/>
              </a:lnSpc>
            </a:pPr>
            <a:r>
              <a:rPr lang="en-US" sz="2400" dirty="0">
                <a:cs typeface="Times" panose="02020603050405020304" pitchFamily="18" charset="0"/>
              </a:rPr>
              <a:t>		</a:t>
            </a:r>
            <a:r>
              <a:rPr lang="en-US" sz="2400" i="0" dirty="0" err="1">
                <a:cs typeface="Times" panose="02020603050405020304" pitchFamily="18" charset="0"/>
              </a:rPr>
              <a:t>Lần</a:t>
            </a:r>
            <a:r>
              <a:rPr lang="en-US" sz="2400" i="0" dirty="0">
                <a:cs typeface="Times" panose="02020603050405020304" pitchFamily="18" charset="0"/>
              </a:rPr>
              <a:t> </a:t>
            </a:r>
            <a:r>
              <a:rPr lang="en-US" sz="2400" i="0" dirty="0" err="1">
                <a:cs typeface="Times" panose="02020603050405020304" pitchFamily="18" charset="0"/>
              </a:rPr>
              <a:t>băm</a:t>
            </a:r>
            <a:r>
              <a:rPr lang="en-US" sz="2400" i="0" dirty="0">
                <a:cs typeface="Times" panose="02020603050405020304" pitchFamily="18" charset="0"/>
              </a:rPr>
              <a:t> 0:  h’(</a:t>
            </a:r>
            <a:r>
              <a:rPr lang="en-US" sz="2400" i="1" dirty="0">
                <a:cs typeface="Times" panose="02020603050405020304" pitchFamily="18" charset="0"/>
              </a:rPr>
              <a:t>k</a:t>
            </a:r>
            <a:r>
              <a:rPr lang="en-US" sz="2400" i="0" dirty="0">
                <a:cs typeface="Times" panose="02020603050405020304" pitchFamily="18" charset="0"/>
              </a:rPr>
              <a:t>) mod </a:t>
            </a:r>
            <a:r>
              <a:rPr lang="en-US" sz="2400" i="1" dirty="0">
                <a:cs typeface="Times" panose="02020603050405020304" pitchFamily="18" charset="0"/>
              </a:rPr>
              <a:t>p</a:t>
            </a:r>
            <a:r>
              <a:rPr lang="en-US" sz="2400" i="0" dirty="0">
                <a:cs typeface="Times" panose="02020603050405020304" pitchFamily="18" charset="0"/>
              </a:rPr>
              <a:t> </a:t>
            </a:r>
            <a:endParaRPr lang="en-US" sz="2400" dirty="0">
              <a:cs typeface="Times" panose="02020603050405020304" pitchFamily="18" charset="0"/>
            </a:endParaRPr>
          </a:p>
          <a:p>
            <a:pPr marL="1714466" lvl="5" indent="-342900">
              <a:lnSpc>
                <a:spcPct val="130000"/>
              </a:lnSpc>
            </a:pPr>
            <a:r>
              <a:rPr lang="en-US" sz="2400" i="0" dirty="0">
                <a:cs typeface="Times" panose="02020603050405020304" pitchFamily="18" charset="0"/>
              </a:rPr>
              <a:t>		</a:t>
            </a:r>
            <a:r>
              <a:rPr lang="en-US" sz="2400" i="0" dirty="0" err="1">
                <a:cs typeface="Times" panose="02020603050405020304" pitchFamily="18" charset="0"/>
              </a:rPr>
              <a:t>Lần</a:t>
            </a:r>
            <a:r>
              <a:rPr lang="en-US" sz="2400" i="0" dirty="0">
                <a:cs typeface="Times" panose="02020603050405020304" pitchFamily="18" charset="0"/>
              </a:rPr>
              <a:t> </a:t>
            </a:r>
            <a:r>
              <a:rPr lang="en-US" sz="2400" i="0" dirty="0" err="1">
                <a:cs typeface="Times" panose="02020603050405020304" pitchFamily="18" charset="0"/>
              </a:rPr>
              <a:t>băm</a:t>
            </a:r>
            <a:r>
              <a:rPr lang="en-US" sz="2400" i="0" dirty="0">
                <a:cs typeface="Times" panose="02020603050405020304" pitchFamily="18" charset="0"/>
              </a:rPr>
              <a:t> 1: (h’(</a:t>
            </a:r>
            <a:r>
              <a:rPr lang="en-US" sz="2400" i="1" dirty="0">
                <a:cs typeface="Times" panose="02020603050405020304" pitchFamily="18" charset="0"/>
              </a:rPr>
              <a:t>k</a:t>
            </a:r>
            <a:r>
              <a:rPr lang="en-US" sz="2400" i="0" dirty="0">
                <a:cs typeface="Times" panose="02020603050405020304" pitchFamily="18" charset="0"/>
              </a:rPr>
              <a:t>) + 1) mod </a:t>
            </a:r>
            <a:r>
              <a:rPr lang="en-US" sz="2400" i="1" dirty="0">
                <a:cs typeface="Times" panose="02020603050405020304" pitchFamily="18" charset="0"/>
              </a:rPr>
              <a:t>p</a:t>
            </a:r>
            <a:r>
              <a:rPr lang="en-US" sz="2400" i="0" dirty="0">
                <a:cs typeface="Times" panose="02020603050405020304" pitchFamily="18" charset="0"/>
              </a:rPr>
              <a:t> </a:t>
            </a:r>
            <a:endParaRPr lang="en-US" sz="2400" dirty="0">
              <a:cs typeface="Times" panose="02020603050405020304" pitchFamily="18" charset="0"/>
            </a:endParaRPr>
          </a:p>
          <a:p>
            <a:pPr marL="1714466" lvl="5" indent="-342900">
              <a:lnSpc>
                <a:spcPct val="130000"/>
              </a:lnSpc>
            </a:pPr>
            <a:r>
              <a:rPr lang="en-US" sz="2400" i="0" dirty="0">
                <a:cs typeface="Times" panose="02020603050405020304" pitchFamily="18" charset="0"/>
              </a:rPr>
              <a:t>		</a:t>
            </a:r>
            <a:r>
              <a:rPr lang="en-US" sz="2400" i="0" dirty="0" err="1">
                <a:cs typeface="Times" panose="02020603050405020304" pitchFamily="18" charset="0"/>
              </a:rPr>
              <a:t>Lần</a:t>
            </a:r>
            <a:r>
              <a:rPr lang="en-US" sz="2400" i="0" dirty="0">
                <a:cs typeface="Times" panose="02020603050405020304" pitchFamily="18" charset="0"/>
              </a:rPr>
              <a:t> </a:t>
            </a:r>
            <a:r>
              <a:rPr lang="en-US" sz="2400" i="0" dirty="0" err="1">
                <a:cs typeface="Times" panose="02020603050405020304" pitchFamily="18" charset="0"/>
              </a:rPr>
              <a:t>băm</a:t>
            </a:r>
            <a:r>
              <a:rPr lang="en-US" sz="2400" i="0" dirty="0">
                <a:cs typeface="Times" panose="02020603050405020304" pitchFamily="18" charset="0"/>
              </a:rPr>
              <a:t> 2: (h’(</a:t>
            </a:r>
            <a:r>
              <a:rPr lang="en-US" sz="2400" i="1" dirty="0">
                <a:cs typeface="Times" panose="02020603050405020304" pitchFamily="18" charset="0"/>
              </a:rPr>
              <a:t>k</a:t>
            </a:r>
            <a:r>
              <a:rPr lang="en-US" sz="2400" i="0" dirty="0">
                <a:cs typeface="Times" panose="02020603050405020304" pitchFamily="18" charset="0"/>
              </a:rPr>
              <a:t>) + 4) mod </a:t>
            </a:r>
            <a:r>
              <a:rPr lang="en-US" sz="2400" i="1" dirty="0">
                <a:cs typeface="Times" panose="02020603050405020304" pitchFamily="18" charset="0"/>
              </a:rPr>
              <a:t>p</a:t>
            </a:r>
            <a:r>
              <a:rPr lang="en-US" sz="2400" i="0" dirty="0">
                <a:cs typeface="Times" panose="02020603050405020304" pitchFamily="18" charset="0"/>
              </a:rPr>
              <a:t> </a:t>
            </a:r>
            <a:endParaRPr lang="en-US" sz="2400" dirty="0">
              <a:cs typeface="Times" panose="02020603050405020304" pitchFamily="18" charset="0"/>
            </a:endParaRPr>
          </a:p>
          <a:p>
            <a:pPr marL="1714466" lvl="5" indent="-342900">
              <a:lnSpc>
                <a:spcPct val="130000"/>
              </a:lnSpc>
            </a:pPr>
            <a:r>
              <a:rPr lang="en-US" sz="2400" i="0" dirty="0">
                <a:cs typeface="Times" panose="02020603050405020304" pitchFamily="18" charset="0"/>
              </a:rPr>
              <a:t>		</a:t>
            </a:r>
            <a:r>
              <a:rPr lang="en-US" sz="2400" i="0" dirty="0" err="1">
                <a:cs typeface="Times" panose="02020603050405020304" pitchFamily="18" charset="0"/>
              </a:rPr>
              <a:t>Lần</a:t>
            </a:r>
            <a:r>
              <a:rPr lang="en-US" sz="2400" i="0" dirty="0">
                <a:cs typeface="Times" panose="02020603050405020304" pitchFamily="18" charset="0"/>
              </a:rPr>
              <a:t> </a:t>
            </a:r>
            <a:r>
              <a:rPr lang="en-US" sz="2400" i="0" dirty="0" err="1">
                <a:cs typeface="Times" panose="02020603050405020304" pitchFamily="18" charset="0"/>
              </a:rPr>
              <a:t>băm</a:t>
            </a:r>
            <a:r>
              <a:rPr lang="en-US" sz="2400" i="0" dirty="0">
                <a:cs typeface="Times" panose="02020603050405020304" pitchFamily="18" charset="0"/>
              </a:rPr>
              <a:t> 3: (h’(</a:t>
            </a:r>
            <a:r>
              <a:rPr lang="en-US" sz="2400" i="1" dirty="0">
                <a:cs typeface="Times" panose="02020603050405020304" pitchFamily="18" charset="0"/>
              </a:rPr>
              <a:t>k</a:t>
            </a:r>
            <a:r>
              <a:rPr lang="en-US" sz="2400" i="0" dirty="0">
                <a:cs typeface="Times" panose="02020603050405020304" pitchFamily="18" charset="0"/>
              </a:rPr>
              <a:t>) + 9) mod </a:t>
            </a:r>
            <a:r>
              <a:rPr lang="en-US" sz="2400" i="1" dirty="0">
                <a:cs typeface="Times" panose="02020603050405020304" pitchFamily="18" charset="0"/>
              </a:rPr>
              <a:t>p</a:t>
            </a:r>
          </a:p>
          <a:p>
            <a:pPr marL="1714466" lvl="5" indent="-342900">
              <a:lnSpc>
                <a:spcPct val="130000"/>
              </a:lnSpc>
            </a:pPr>
            <a:r>
              <a:rPr lang="en-US" sz="2400" i="0" dirty="0">
                <a:cs typeface="Times" panose="02020603050405020304" pitchFamily="18" charset="0"/>
              </a:rPr>
              <a:t>		. . .</a:t>
            </a:r>
            <a:endParaRPr lang="en-US" sz="2400" dirty="0">
              <a:cs typeface="Times" panose="02020603050405020304" pitchFamily="18" charset="0"/>
            </a:endParaRPr>
          </a:p>
          <a:p>
            <a:pPr marL="1714466" lvl="5" indent="-342900">
              <a:lnSpc>
                <a:spcPct val="130000"/>
              </a:lnSpc>
            </a:pPr>
            <a:r>
              <a:rPr lang="en-US" sz="2400" i="0" dirty="0">
                <a:cs typeface="Times" panose="02020603050405020304" pitchFamily="18" charset="0"/>
              </a:rPr>
              <a:t>		</a:t>
            </a:r>
            <a:r>
              <a:rPr lang="en-US" sz="2400" i="0" dirty="0" err="1">
                <a:cs typeface="Times" panose="02020603050405020304" pitchFamily="18" charset="0"/>
              </a:rPr>
              <a:t>Lần</a:t>
            </a:r>
            <a:r>
              <a:rPr lang="en-US" sz="2400" i="0" dirty="0">
                <a:cs typeface="Times" panose="02020603050405020304" pitchFamily="18" charset="0"/>
              </a:rPr>
              <a:t> </a:t>
            </a:r>
            <a:r>
              <a:rPr lang="en-US" sz="2400" i="0" dirty="0" err="1">
                <a:cs typeface="Times" panose="02020603050405020304" pitchFamily="18" charset="0"/>
              </a:rPr>
              <a:t>băm</a:t>
            </a:r>
            <a:r>
              <a:rPr lang="en-US" sz="2400" i="0" dirty="0">
                <a:cs typeface="Times" panose="02020603050405020304" pitchFamily="18" charset="0"/>
              </a:rPr>
              <a:t> i: (h’(</a:t>
            </a:r>
            <a:r>
              <a:rPr lang="en-US" sz="2400" i="1" dirty="0">
                <a:cs typeface="Times" panose="02020603050405020304" pitchFamily="18" charset="0"/>
              </a:rPr>
              <a:t>k</a:t>
            </a:r>
            <a:r>
              <a:rPr lang="en-US" sz="2400" i="0" dirty="0">
                <a:cs typeface="Times" panose="02020603050405020304" pitchFamily="18" charset="0"/>
              </a:rPr>
              <a:t>) + </a:t>
            </a:r>
            <a:r>
              <a:rPr lang="en-US" sz="2400" i="1" dirty="0">
                <a:cs typeface="Times" panose="02020603050405020304" pitchFamily="18" charset="0"/>
              </a:rPr>
              <a:t>i</a:t>
            </a:r>
            <a:r>
              <a:rPr lang="en-US" sz="2400" i="0" baseline="30000" dirty="0">
                <a:cs typeface="Times" panose="02020603050405020304" pitchFamily="18" charset="0"/>
              </a:rPr>
              <a:t>2</a:t>
            </a:r>
            <a:r>
              <a:rPr lang="en-US" sz="2400" i="0" dirty="0">
                <a:cs typeface="Times" panose="02020603050405020304" pitchFamily="18" charset="0"/>
              </a:rPr>
              <a:t>) mod </a:t>
            </a:r>
            <a:r>
              <a:rPr lang="en-US" sz="2400" i="1" dirty="0">
                <a:cs typeface="Times" panose="02020603050405020304" pitchFamily="18" charset="0"/>
              </a:rPr>
              <a:t>p</a:t>
            </a:r>
            <a:endParaRPr lang="en-US" sz="2400" i="1" dirty="0">
              <a:solidFill>
                <a:srgbClr val="002060"/>
              </a:solidFill>
              <a:cs typeface="Times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16FB6-F80B-9923-5DF7-944B6272B3C5}"/>
              </a:ext>
            </a:extLst>
          </p:cNvPr>
          <p:cNvSpPr txBox="1">
            <a:spLocks/>
          </p:cNvSpPr>
          <p:nvPr/>
        </p:nvSpPr>
        <p:spPr>
          <a:xfrm>
            <a:off x="242003" y="731520"/>
            <a:ext cx="9590154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342900"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bằng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địa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chỉ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mở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269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593">
        <p:fade/>
      </p:transition>
    </mc:Choice>
    <mc:Fallback xmlns="">
      <p:transition spd="med" advTm="34593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46</a:t>
            </a:fld>
            <a:endParaRPr lang="vi-V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211B35-8EBC-AD13-09CF-95619E43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>
                <a:cs typeface="Arial" panose="020B0604020202020204" pitchFamily="34" charset="0"/>
              </a:rPr>
              <a:t>2</a:t>
            </a:r>
            <a:r>
              <a:rPr lang="vi-VN" sz="3600">
                <a:cs typeface="Arial" panose="020B0604020202020204" pitchFamily="34" charset="0"/>
              </a:rPr>
              <a:t>. </a:t>
            </a:r>
            <a:r>
              <a:rPr lang="en-US" sz="3600">
                <a:cs typeface="Arial" panose="020B0604020202020204" pitchFamily="34" charset="0"/>
              </a:rPr>
              <a:t>XUNG ĐỘT VÀ GIẢI QUYẾT XUNG ĐỘT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01DA63-77D8-4CFA-F60B-71E8FC03CEE3}"/>
                  </a:ext>
                </a:extLst>
              </p:cNvPr>
              <p:cNvSpPr txBox="1"/>
              <p:nvPr/>
            </p:nvSpPr>
            <p:spPr>
              <a:xfrm>
                <a:off x="594360" y="1298448"/>
                <a:ext cx="12045476" cy="2750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74320" indent="-274320">
                  <a:lnSpc>
                    <a:spcPct val="13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400">
                    <a:solidFill>
                      <a:srgbClr val="002060"/>
                    </a:solidFill>
                    <a:cs typeface="Times" panose="02020603050405020304" pitchFamily="18" charset="0"/>
                  </a:rPr>
                  <a:t>Phương </a:t>
                </a:r>
                <a:r>
                  <a:rPr lang="en-US" sz="24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pháp</a:t>
                </a:r>
                <a:r>
                  <a:rPr lang="en-US" sz="2400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dò</a:t>
                </a:r>
                <a:r>
                  <a:rPr lang="en-US" sz="2400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theo</a:t>
                </a:r>
                <a:r>
                  <a:rPr lang="en-US" sz="2400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hàm</a:t>
                </a:r>
                <a:r>
                  <a:rPr lang="en-US" sz="2400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băm</a:t>
                </a:r>
                <a:r>
                  <a:rPr lang="en-US" sz="2400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sz="24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kép</a:t>
                </a:r>
                <a:r>
                  <a:rPr lang="en-US" sz="2400">
                    <a:solidFill>
                      <a:srgbClr val="002060"/>
                    </a:solidFill>
                    <a:cs typeface="Times" panose="02020603050405020304" pitchFamily="18" charset="0"/>
                  </a:rPr>
                  <a:t> (Double Hashing Probing): </a:t>
                </a:r>
              </a:p>
              <a:p>
                <a:pPr marL="548640" lvl="3" indent="-274320">
                  <a:lnSpc>
                    <a:spcPct val="13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002060"/>
                  </a:buClr>
                  <a:buSzPct val="80000"/>
                  <a:buFont typeface="Wingdings" panose="05000000000000000000" pitchFamily="2" charset="2"/>
                  <a:buChar char="§"/>
                </a:pPr>
                <a:r>
                  <a:rPr lang="en-US" altLang="en-US" sz="2400" err="1">
                    <a:solidFill>
                      <a:srgbClr val="FF0000"/>
                    </a:solidFill>
                    <a:cs typeface="Times" panose="02020603050405020304" pitchFamily="18" charset="0"/>
                  </a:rPr>
                  <a:t>Mỗi</a:t>
                </a:r>
                <a:r>
                  <a:rPr lang="en-US" altLang="en-US" sz="2400">
                    <a:solidFill>
                      <a:srgbClr val="FF000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altLang="en-US" sz="2400" err="1">
                    <a:solidFill>
                      <a:srgbClr val="FF0000"/>
                    </a:solidFill>
                    <a:cs typeface="Times" panose="02020603050405020304" pitchFamily="18" charset="0"/>
                  </a:rPr>
                  <a:t>lần</a:t>
                </a:r>
                <a:r>
                  <a:rPr lang="en-US" altLang="en-US" sz="2400">
                    <a:solidFill>
                      <a:srgbClr val="FF000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altLang="en-US" sz="2400" err="1">
                    <a:solidFill>
                      <a:srgbClr val="FF0000"/>
                    </a:solidFill>
                    <a:cs typeface="Times" panose="02020603050405020304" pitchFamily="18" charset="0"/>
                  </a:rPr>
                  <a:t>dò</a:t>
                </a:r>
                <a:r>
                  <a:rPr lang="en-US" altLang="en-US" sz="2400">
                    <a:solidFill>
                      <a:srgbClr val="FF0000"/>
                    </a:solidFill>
                    <a:cs typeface="Times" panose="02020603050405020304" pitchFamily="18" charset="0"/>
                  </a:rPr>
                  <a:t>, </a:t>
                </a:r>
                <a:r>
                  <a:rPr lang="en-US" altLang="en-US" sz="2400" err="1">
                    <a:solidFill>
                      <a:srgbClr val="FF0000"/>
                    </a:solidFill>
                    <a:cs typeface="Times" panose="02020603050405020304" pitchFamily="18" charset="0"/>
                  </a:rPr>
                  <a:t>tăng</a:t>
                </a:r>
                <a:r>
                  <a:rPr lang="en-US" altLang="en-US" sz="2400">
                    <a:solidFill>
                      <a:srgbClr val="FF000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altLang="en-US" sz="2400" err="1">
                    <a:solidFill>
                      <a:srgbClr val="FF0000"/>
                    </a:solidFill>
                    <a:cs typeface="Times" panose="02020603050405020304" pitchFamily="18" charset="0"/>
                  </a:rPr>
                  <a:t>chỉ</a:t>
                </a:r>
                <a:r>
                  <a:rPr lang="en-US" altLang="en-US" sz="2400">
                    <a:solidFill>
                      <a:srgbClr val="FF000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altLang="en-US" sz="2400" err="1">
                    <a:solidFill>
                      <a:srgbClr val="FF0000"/>
                    </a:solidFill>
                    <a:cs typeface="Times" panose="02020603050405020304" pitchFamily="18" charset="0"/>
                  </a:rPr>
                  <a:t>số</a:t>
                </a:r>
                <a:r>
                  <a:rPr lang="en-US" altLang="en-US" sz="2400">
                    <a:solidFill>
                      <a:srgbClr val="FF000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altLang="en-US" sz="2400" i="1" err="1">
                    <a:solidFill>
                      <a:srgbClr val="FF0000"/>
                    </a:solidFill>
                    <a:cs typeface="Times" panose="02020603050405020304" pitchFamily="18" charset="0"/>
                  </a:rPr>
                  <a:t>i</a:t>
                </a:r>
                <a:r>
                  <a:rPr lang="en-US" altLang="en-US" sz="2400">
                    <a:solidFill>
                      <a:srgbClr val="FF000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altLang="en-US" sz="2400" err="1">
                    <a:solidFill>
                      <a:srgbClr val="FF0000"/>
                    </a:solidFill>
                    <a:cs typeface="Times" panose="02020603050405020304" pitchFamily="18" charset="0"/>
                  </a:rPr>
                  <a:t>lên</a:t>
                </a:r>
                <a:r>
                  <a:rPr lang="en-US" altLang="en-US" sz="2400">
                    <a:solidFill>
                      <a:srgbClr val="FF000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altLang="en-US" sz="2400" err="1">
                    <a:solidFill>
                      <a:srgbClr val="FF0000"/>
                    </a:solidFill>
                    <a:cs typeface="Times" panose="02020603050405020304" pitchFamily="18" charset="0"/>
                  </a:rPr>
                  <a:t>một</a:t>
                </a:r>
                <a:r>
                  <a:rPr lang="en-US" altLang="en-US" sz="2400">
                    <a:solidFill>
                      <a:srgbClr val="FF000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altLang="en-US" sz="2400" err="1">
                    <a:solidFill>
                      <a:srgbClr val="FF0000"/>
                    </a:solidFill>
                    <a:cs typeface="Times" panose="02020603050405020304" pitchFamily="18" charset="0"/>
                  </a:rPr>
                  <a:t>đơn</a:t>
                </a:r>
                <a:r>
                  <a:rPr lang="en-US" altLang="en-US" sz="2400">
                    <a:solidFill>
                      <a:srgbClr val="FF000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altLang="en-US" sz="2400" err="1">
                    <a:solidFill>
                      <a:srgbClr val="FF0000"/>
                    </a:solidFill>
                    <a:cs typeface="Times" panose="02020603050405020304" pitchFamily="18" charset="0"/>
                  </a:rPr>
                  <a:t>vị</a:t>
                </a:r>
                <a:r>
                  <a:rPr lang="en-US" altLang="en-US" sz="2400">
                    <a:solidFill>
                      <a:srgbClr val="FF0000"/>
                    </a:solidFill>
                    <a:cs typeface="Times" panose="02020603050405020304" pitchFamily="18" charset="0"/>
                  </a:rPr>
                  <a:t>: </a:t>
                </a:r>
              </a:p>
              <a:p>
                <a:pPr marL="0" lvl="2">
                  <a:lnSpc>
                    <a:spcPct val="13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240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        </m:t>
                    </m:r>
                  </m:oMath>
                </a14:m>
                <a:r>
                  <a:rPr lang="pt-BR" sz="2400" i="0">
                    <a:solidFill>
                      <a:srgbClr val="002060"/>
                    </a:solidFill>
                    <a:cs typeface="Times" panose="02020603050405020304" pitchFamily="18" charset="0"/>
                  </a:rPr>
                  <a:t>h(</a:t>
                </a:r>
                <a:r>
                  <a:rPr lang="pt-BR" sz="2400" i="1">
                    <a:solidFill>
                      <a:srgbClr val="002060"/>
                    </a:solidFill>
                    <a:cs typeface="Times" panose="02020603050405020304" pitchFamily="18" charset="0"/>
                  </a:rPr>
                  <a:t>k,i</a:t>
                </a:r>
                <a:r>
                  <a:rPr lang="pt-BR" sz="2400" i="0">
                    <a:solidFill>
                      <a:srgbClr val="002060"/>
                    </a:solidFill>
                    <a:cs typeface="Times" panose="02020603050405020304" pitchFamily="18" charset="0"/>
                  </a:rPr>
                  <a:t>) = (h</a:t>
                </a:r>
                <a:r>
                  <a:rPr lang="pt-BR" sz="2400" i="0" baseline="-25000">
                    <a:solidFill>
                      <a:srgbClr val="002060"/>
                    </a:solidFill>
                    <a:cs typeface="Times" panose="02020603050405020304" pitchFamily="18" charset="0"/>
                  </a:rPr>
                  <a:t>1</a:t>
                </a:r>
                <a:r>
                  <a:rPr lang="pt-BR" sz="2400" i="0">
                    <a:solidFill>
                      <a:srgbClr val="002060"/>
                    </a:solidFill>
                    <a:cs typeface="Times" panose="02020603050405020304" pitchFamily="18" charset="0"/>
                  </a:rPr>
                  <a:t>(</a:t>
                </a:r>
                <a:r>
                  <a:rPr lang="pt-BR" sz="2400" i="1">
                    <a:solidFill>
                      <a:srgbClr val="002060"/>
                    </a:solidFill>
                    <a:cs typeface="Times" panose="02020603050405020304" pitchFamily="18" charset="0"/>
                  </a:rPr>
                  <a:t>k</a:t>
                </a:r>
                <a:r>
                  <a:rPr lang="pt-BR" sz="2400" i="0">
                    <a:solidFill>
                      <a:srgbClr val="002060"/>
                    </a:solidFill>
                    <a:cs typeface="Times" panose="02020603050405020304" pitchFamily="18" charset="0"/>
                  </a:rPr>
                  <a:t>) + </a:t>
                </a:r>
                <a:r>
                  <a:rPr lang="pt-BR" sz="2400" i="1">
                    <a:solidFill>
                      <a:srgbClr val="002060"/>
                    </a:solidFill>
                    <a:cs typeface="Times" panose="02020603050405020304" pitchFamily="18" charset="0"/>
                  </a:rPr>
                  <a:t>i</a:t>
                </a:r>
                <a:r>
                  <a:rPr lang="pt-BR" sz="2400" i="0">
                    <a:solidFill>
                      <a:srgbClr val="002060"/>
                    </a:solidFill>
                    <a:cs typeface="Times" panose="02020603050405020304" pitchFamily="18" charset="0"/>
                  </a:rPr>
                  <a:t> h</a:t>
                </a:r>
                <a:r>
                  <a:rPr lang="pt-BR" sz="2400" i="0" baseline="-25000">
                    <a:solidFill>
                      <a:srgbClr val="002060"/>
                    </a:solidFill>
                    <a:cs typeface="Times" panose="02020603050405020304" pitchFamily="18" charset="0"/>
                  </a:rPr>
                  <a:t>2</a:t>
                </a:r>
                <a:r>
                  <a:rPr lang="pt-BR" sz="2400" i="0">
                    <a:solidFill>
                      <a:srgbClr val="002060"/>
                    </a:solidFill>
                    <a:cs typeface="Times" panose="02020603050405020304" pitchFamily="18" charset="0"/>
                  </a:rPr>
                  <a:t>(</a:t>
                </a:r>
                <a:r>
                  <a:rPr lang="pt-BR" sz="2400" i="1">
                    <a:solidFill>
                      <a:srgbClr val="002060"/>
                    </a:solidFill>
                    <a:cs typeface="Times" panose="02020603050405020304" pitchFamily="18" charset="0"/>
                  </a:rPr>
                  <a:t>k</a:t>
                </a:r>
                <a:r>
                  <a:rPr lang="pt-BR" sz="2400" i="0">
                    <a:solidFill>
                      <a:srgbClr val="002060"/>
                    </a:solidFill>
                    <a:cs typeface="Times" panose="02020603050405020304" pitchFamily="18" charset="0"/>
                  </a:rPr>
                  <a:t>)) </a:t>
                </a:r>
                <a:r>
                  <a:rPr lang="en-US" altLang="en-US" sz="2400" i="0">
                    <a:solidFill>
                      <a:srgbClr val="002060"/>
                    </a:solidFill>
                    <a:cs typeface="Times" panose="02020603050405020304" pitchFamily="18" charset="0"/>
                  </a:rPr>
                  <a:t>mod </a:t>
                </a:r>
                <a:r>
                  <a:rPr lang="en-US" altLang="en-US" sz="2400" i="1">
                    <a:solidFill>
                      <a:srgbClr val="002060"/>
                    </a:solidFill>
                    <a:cs typeface="Times" panose="02020603050405020304" pitchFamily="18" charset="0"/>
                  </a:rPr>
                  <a:t>p</a:t>
                </a:r>
                <a:r>
                  <a:rPr lang="en-US" altLang="en-US" sz="2400" i="0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altLang="en-US" sz="240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với</a:t>
                </a:r>
                <a:r>
                  <a:rPr lang="en-US" altLang="en-US" sz="2400">
                    <a:solidFill>
                      <a:srgbClr val="002060"/>
                    </a:solidFill>
                    <a:cs typeface="Times" panose="02020603050405020304" pitchFamily="18" charset="0"/>
                  </a:rPr>
                  <a:t> </a:t>
                </a:r>
                <a:r>
                  <a:rPr lang="en-US" altLang="en-US" sz="2400" i="0">
                    <a:solidFill>
                      <a:srgbClr val="002060"/>
                    </a:solidFill>
                    <a:cs typeface="Times" panose="02020603050405020304" pitchFamily="18" charset="0"/>
                  </a:rPr>
                  <a:t>0 ≤ </a:t>
                </a:r>
                <a:r>
                  <a:rPr lang="en-US" altLang="en-US" sz="2400" i="0" err="1">
                    <a:solidFill>
                      <a:srgbClr val="002060"/>
                    </a:solidFill>
                    <a:cs typeface="Times" panose="02020603050405020304" pitchFamily="18" charset="0"/>
                  </a:rPr>
                  <a:t>i</a:t>
                </a:r>
                <a:r>
                  <a:rPr lang="en-US" altLang="en-US" sz="2400" i="0">
                    <a:solidFill>
                      <a:srgbClr val="002060"/>
                    </a:solidFill>
                    <a:cs typeface="Times" panose="02020603050405020304" pitchFamily="18" charset="0"/>
                  </a:rPr>
                  <a:t> ≤ </a:t>
                </a:r>
                <a:r>
                  <a:rPr lang="en-US" altLang="en-US" sz="2400" i="1">
                    <a:solidFill>
                      <a:srgbClr val="002060"/>
                    </a:solidFill>
                    <a:cs typeface="Times" panose="02020603050405020304" pitchFamily="18" charset="0"/>
                  </a:rPr>
                  <a:t>p</a:t>
                </a:r>
                <a:r>
                  <a:rPr lang="en-US" altLang="en-US" sz="2400" i="0">
                    <a:solidFill>
                      <a:srgbClr val="002060"/>
                    </a:solidFill>
                    <a:cs typeface="Times" panose="02020603050405020304" pitchFamily="18" charset="0"/>
                  </a:rPr>
                  <a:t>-1</a:t>
                </a:r>
                <a:endParaRPr lang="en-US" altLang="en-US" sz="2400">
                  <a:solidFill>
                    <a:srgbClr val="002060"/>
                  </a:solidFill>
                  <a:cs typeface="Times" panose="02020603050405020304" pitchFamily="18" charset="0"/>
                </a:endParaRPr>
              </a:p>
              <a:p>
                <a:pPr marL="914377" lvl="4">
                  <a:lnSpc>
                    <a:spcPct val="13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pt-BR" sz="2400">
                    <a:solidFill>
                      <a:srgbClr val="002060"/>
                    </a:solidFill>
                    <a:cs typeface="Times" panose="02020603050405020304" pitchFamily="18" charset="0"/>
                  </a:rPr>
                  <a:t> với </a:t>
                </a:r>
                <a:r>
                  <a:rPr lang="pt-BR" sz="2400" i="0">
                    <a:solidFill>
                      <a:srgbClr val="002060"/>
                    </a:solidFill>
                    <a:cs typeface="Times" panose="02020603050405020304" pitchFamily="18" charset="0"/>
                  </a:rPr>
                  <a:t>h</a:t>
                </a:r>
                <a:r>
                  <a:rPr lang="pt-BR" sz="2400" i="0" baseline="-25000">
                    <a:solidFill>
                      <a:srgbClr val="002060"/>
                    </a:solidFill>
                    <a:cs typeface="Times" panose="02020603050405020304" pitchFamily="18" charset="0"/>
                  </a:rPr>
                  <a:t>1</a:t>
                </a:r>
                <a:r>
                  <a:rPr lang="pt-BR" sz="2400" i="0">
                    <a:solidFill>
                      <a:srgbClr val="002060"/>
                    </a:solidFill>
                    <a:cs typeface="Times" panose="02020603050405020304" pitchFamily="18" charset="0"/>
                  </a:rPr>
                  <a:t>(</a:t>
                </a:r>
                <a:r>
                  <a:rPr lang="pt-BR" sz="2400" i="1">
                    <a:solidFill>
                      <a:srgbClr val="002060"/>
                    </a:solidFill>
                    <a:cs typeface="Times" panose="02020603050405020304" pitchFamily="18" charset="0"/>
                  </a:rPr>
                  <a:t>k</a:t>
                </a:r>
                <a:r>
                  <a:rPr lang="pt-BR" sz="2400" i="0">
                    <a:solidFill>
                      <a:srgbClr val="002060"/>
                    </a:solidFill>
                    <a:cs typeface="Times" panose="02020603050405020304" pitchFamily="18" charset="0"/>
                  </a:rPr>
                  <a:t>)</a:t>
                </a:r>
                <a:r>
                  <a:rPr lang="pt-BR" sz="2400">
                    <a:solidFill>
                      <a:srgbClr val="002060"/>
                    </a:solidFill>
                    <a:cs typeface="Times" panose="02020603050405020304" pitchFamily="18" charset="0"/>
                  </a:rPr>
                  <a:t> và </a:t>
                </a:r>
                <a:r>
                  <a:rPr lang="pt-BR" sz="2400" i="0">
                    <a:solidFill>
                      <a:srgbClr val="002060"/>
                    </a:solidFill>
                    <a:cs typeface="Times" panose="02020603050405020304" pitchFamily="18" charset="0"/>
                  </a:rPr>
                  <a:t>h</a:t>
                </a:r>
                <a:r>
                  <a:rPr lang="pt-BR" sz="2400" i="0" baseline="-25000">
                    <a:solidFill>
                      <a:srgbClr val="002060"/>
                    </a:solidFill>
                    <a:cs typeface="Times" panose="02020603050405020304" pitchFamily="18" charset="0"/>
                  </a:rPr>
                  <a:t>2</a:t>
                </a:r>
                <a:r>
                  <a:rPr lang="pt-BR" sz="2400" i="0">
                    <a:solidFill>
                      <a:srgbClr val="002060"/>
                    </a:solidFill>
                    <a:cs typeface="Times" panose="02020603050405020304" pitchFamily="18" charset="0"/>
                  </a:rPr>
                  <a:t>(k)</a:t>
                </a:r>
                <a:r>
                  <a:rPr lang="pt-BR" sz="2400">
                    <a:solidFill>
                      <a:srgbClr val="002060"/>
                    </a:solidFill>
                    <a:cs typeface="Times" panose="02020603050405020304" pitchFamily="18" charset="0"/>
                  </a:rPr>
                  <a:t> là hai hàm băm</a:t>
                </a:r>
              </a:p>
              <a:p>
                <a:pPr lvl="2">
                  <a:lnSpc>
                    <a:spcPct val="130000"/>
                  </a:lnSpc>
                  <a:spcBef>
                    <a:spcPts val="300"/>
                  </a:spcBef>
                  <a:spcAft>
                    <a:spcPts val="300"/>
                  </a:spcAft>
                  <a:tabLst>
                    <a:tab pos="858838" algn="l"/>
                  </a:tabLst>
                </a:pPr>
                <a:r>
                  <a:rPr lang="pt-BR" sz="2400">
                    <a:solidFill>
                      <a:srgbClr val="002060"/>
                    </a:solidFill>
                    <a:cs typeface="Times" panose="02020603050405020304" pitchFamily="18" charset="0"/>
                  </a:rPr>
                  <a:t>   hàm băm </a:t>
                </a:r>
                <a:r>
                  <a:rPr lang="pt-BR" sz="2400" i="0">
                    <a:solidFill>
                      <a:srgbClr val="002060"/>
                    </a:solidFill>
                    <a:cs typeface="Times" panose="02020603050405020304" pitchFamily="18" charset="0"/>
                  </a:rPr>
                  <a:t>h</a:t>
                </a:r>
                <a:r>
                  <a:rPr lang="pt-BR" sz="2400" i="0" baseline="-25000">
                    <a:solidFill>
                      <a:srgbClr val="002060"/>
                    </a:solidFill>
                    <a:cs typeface="Times" panose="02020603050405020304" pitchFamily="18" charset="0"/>
                  </a:rPr>
                  <a:t>2</a:t>
                </a:r>
                <a:r>
                  <a:rPr lang="pt-BR" sz="2400" i="0">
                    <a:solidFill>
                      <a:srgbClr val="002060"/>
                    </a:solidFill>
                    <a:cs typeface="Times" panose="02020603050405020304" pitchFamily="18" charset="0"/>
                  </a:rPr>
                  <a:t>(</a:t>
                </a:r>
                <a:r>
                  <a:rPr lang="pt-BR" sz="2400" i="1">
                    <a:solidFill>
                      <a:srgbClr val="002060"/>
                    </a:solidFill>
                    <a:cs typeface="Times" panose="02020603050405020304" pitchFamily="18" charset="0"/>
                  </a:rPr>
                  <a:t>k</a:t>
                </a:r>
                <a:r>
                  <a:rPr lang="pt-BR" sz="2400" i="0">
                    <a:solidFill>
                      <a:srgbClr val="002060"/>
                    </a:solidFill>
                    <a:cs typeface="Times" panose="02020603050405020304" pitchFamily="18" charset="0"/>
                  </a:rPr>
                  <a:t>)</a:t>
                </a:r>
                <a:r>
                  <a:rPr lang="pt-BR" sz="2400">
                    <a:solidFill>
                      <a:srgbClr val="002060"/>
                    </a:solidFill>
                    <a:cs typeface="Times" panose="02020603050405020304" pitchFamily="18" charset="0"/>
                  </a:rPr>
                  <a:t> được coi là step function (số ô nhảy qua sau mỗi lần băm)</a:t>
                </a:r>
                <a:endParaRPr lang="en-US" sz="2400">
                  <a:solidFill>
                    <a:srgbClr val="002060"/>
                  </a:solidFill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01DA63-77D8-4CFA-F60B-71E8FC03C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" y="1298448"/>
                <a:ext cx="12045476" cy="2750753"/>
              </a:xfrm>
              <a:prstGeom prst="rect">
                <a:avLst/>
              </a:prstGeom>
              <a:blipFill>
                <a:blip r:embed="rId4"/>
                <a:stretch>
                  <a:fillRect l="-709" b="-4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03CDCED-B3E1-E064-1B93-2DC88512A89F}"/>
              </a:ext>
            </a:extLst>
          </p:cNvPr>
          <p:cNvSpPr txBox="1">
            <a:spLocks/>
          </p:cNvSpPr>
          <p:nvPr/>
        </p:nvSpPr>
        <p:spPr>
          <a:xfrm>
            <a:off x="242003" y="731520"/>
            <a:ext cx="9590154" cy="7315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25780" indent="-342900">
              <a:buFont typeface="Wingdings" panose="05000000000000000000" pitchFamily="2" charset="2"/>
              <a:buChar char="§"/>
            </a:pPr>
            <a:r>
              <a:rPr lang="en-US" sz="2400" err="1">
                <a:latin typeface="+mn-lt"/>
                <a:cs typeface="Arial" panose="020B0604020202020204" pitchFamily="34" charset="0"/>
              </a:rPr>
              <a:t>Giải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quyết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xung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đột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bằng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phương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pháp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địa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chỉ</a:t>
            </a:r>
            <a:r>
              <a:rPr lang="en-US" sz="2400">
                <a:latin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+mn-lt"/>
                <a:cs typeface="Arial" panose="020B0604020202020204" pitchFamily="34" charset="0"/>
              </a:rPr>
              <a:t>mở</a:t>
            </a:r>
            <a:endParaRPr lang="en-US" sz="2400">
              <a:latin typeface="+mn-lt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472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593">
        <p:fade/>
      </p:transition>
    </mc:Choice>
    <mc:Fallback xmlns="">
      <p:transition spd="med" advTm="34593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8E1B1-D9CD-415A-BCE5-B57F39B2F3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65760" indent="-365760" algn="just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vi-VN" dirty="0">
                <a:solidFill>
                  <a:schemeClr val="accent1"/>
                </a:solidFill>
                <a:cs typeface="Arial"/>
              </a:rPr>
              <a:t>Bài học đã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trình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bày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các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kiến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thức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cơ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bản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liên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quan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đến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b="1" dirty="0" err="1">
                <a:solidFill>
                  <a:srgbClr val="002060"/>
                </a:solidFill>
                <a:cs typeface="Arial"/>
              </a:rPr>
              <a:t>bảng</a:t>
            </a:r>
            <a:r>
              <a:rPr lang="en-US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b="1" dirty="0" err="1">
                <a:solidFill>
                  <a:srgbClr val="002060"/>
                </a:solidFill>
                <a:cs typeface="Arial"/>
              </a:rPr>
              <a:t>băm</a:t>
            </a:r>
            <a:r>
              <a:rPr lang="en-US" b="1" dirty="0">
                <a:solidFill>
                  <a:srgbClr val="002060"/>
                </a:solidFill>
                <a:cs typeface="Arial"/>
              </a:rPr>
              <a:t>, </a:t>
            </a:r>
            <a:r>
              <a:rPr lang="en-US" b="1" dirty="0" err="1">
                <a:solidFill>
                  <a:srgbClr val="002060"/>
                </a:solidFill>
                <a:cs typeface="Arial"/>
              </a:rPr>
              <a:t>hàm</a:t>
            </a:r>
            <a:r>
              <a:rPr lang="en-US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b="1" dirty="0" err="1">
                <a:solidFill>
                  <a:srgbClr val="002060"/>
                </a:solidFill>
                <a:cs typeface="Arial"/>
              </a:rPr>
              <a:t>băm</a:t>
            </a:r>
            <a:r>
              <a:rPr lang="en-US" b="1" dirty="0">
                <a:solidFill>
                  <a:srgbClr val="002060"/>
                </a:solidFill>
                <a:cs typeface="Arial"/>
              </a:rPr>
              <a:t>, </a:t>
            </a:r>
            <a:r>
              <a:rPr lang="en-US" b="1" dirty="0" err="1">
                <a:solidFill>
                  <a:srgbClr val="002060"/>
                </a:solidFill>
                <a:cs typeface="Arial"/>
              </a:rPr>
              <a:t>xung</a:t>
            </a:r>
            <a:r>
              <a:rPr lang="en-US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b="1" dirty="0" err="1">
                <a:solidFill>
                  <a:srgbClr val="002060"/>
                </a:solidFill>
                <a:cs typeface="Arial"/>
              </a:rPr>
              <a:t>đột</a:t>
            </a:r>
            <a:r>
              <a:rPr lang="en-US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b="1" dirty="0" err="1">
                <a:solidFill>
                  <a:srgbClr val="002060"/>
                </a:solidFill>
                <a:cs typeface="Arial"/>
              </a:rPr>
              <a:t>và</a:t>
            </a:r>
            <a:r>
              <a:rPr lang="en-US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b="1" dirty="0" err="1">
                <a:solidFill>
                  <a:srgbClr val="002060"/>
                </a:solidFill>
                <a:cs typeface="Arial"/>
              </a:rPr>
              <a:t>giải</a:t>
            </a:r>
            <a:r>
              <a:rPr lang="en-US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b="1" dirty="0" err="1">
                <a:solidFill>
                  <a:srgbClr val="002060"/>
                </a:solidFill>
                <a:cs typeface="Arial"/>
              </a:rPr>
              <a:t>quyết</a:t>
            </a:r>
            <a:r>
              <a:rPr lang="en-US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b="1" dirty="0" err="1">
                <a:solidFill>
                  <a:srgbClr val="002060"/>
                </a:solidFill>
                <a:cs typeface="Arial"/>
              </a:rPr>
              <a:t>xung</a:t>
            </a:r>
            <a:r>
              <a:rPr lang="en-US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b="1" dirty="0" err="1">
                <a:solidFill>
                  <a:srgbClr val="002060"/>
                </a:solidFill>
                <a:cs typeface="Arial"/>
              </a:rPr>
              <a:t>đột</a:t>
            </a:r>
            <a:endParaRPr lang="en-US" b="1" dirty="0">
              <a:solidFill>
                <a:srgbClr val="002060"/>
              </a:solidFill>
              <a:highlight>
                <a:srgbClr val="FFFF00"/>
              </a:highlight>
              <a:cs typeface="Arial" panose="020B0604020202020204" pitchFamily="34" charset="0"/>
            </a:endParaRPr>
          </a:p>
          <a:p>
            <a:pPr marL="365760" indent="-365760" algn="just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vi-VN" dirty="0">
                <a:solidFill>
                  <a:schemeClr val="accent1"/>
                </a:solidFill>
                <a:cs typeface="Arial"/>
              </a:rPr>
              <a:t>Tiếp sau bài này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,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người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học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sẽ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làm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b="1" dirty="0" err="1">
                <a:solidFill>
                  <a:srgbClr val="002060"/>
                </a:solidFill>
                <a:cs typeface="Arial"/>
              </a:rPr>
              <a:t>bài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cs typeface="Arial" panose="020B0604020202020204" pitchFamily="34" charset="0"/>
              </a:rPr>
              <a:t>tập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cs typeface="Arial" panose="020B0604020202020204" pitchFamily="34" charset="0"/>
              </a:rPr>
              <a:t>lập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cs typeface="Arial" panose="020B0604020202020204" pitchFamily="34" charset="0"/>
              </a:rPr>
              <a:t>trình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b="1" dirty="0" err="1">
                <a:solidFill>
                  <a:srgbClr val="002060"/>
                </a:solidFill>
                <a:cs typeface="Arial" panose="020B0604020202020204" pitchFamily="34" charset="0"/>
              </a:rPr>
              <a:t>tính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cs typeface="Arial" panose="020B0604020202020204" pitchFamily="34" charset="0"/>
              </a:rPr>
              <a:t>mã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cs typeface="Arial" panose="020B0604020202020204" pitchFamily="34" charset="0"/>
              </a:rPr>
              <a:t>băm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cs typeface="Arial" panose="020B0604020202020204" pitchFamily="34" charset="0"/>
              </a:rPr>
              <a:t>của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cs typeface="Arial" panose="020B0604020202020204" pitchFamily="34" charset="0"/>
              </a:rPr>
              <a:t>một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cs typeface="Arial" panose="020B0604020202020204" pitchFamily="34" charset="0"/>
              </a:rPr>
              <a:t>xâu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cs typeface="Arial" panose="020B0604020202020204" pitchFamily="34" charset="0"/>
              </a:rPr>
              <a:t>ký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cs typeface="Arial" panose="020B0604020202020204" pitchFamily="34" charset="0"/>
              </a:rPr>
              <a:t>tự</a:t>
            </a:r>
            <a:endParaRPr lang="vi-VN" b="1" dirty="0">
              <a:solidFill>
                <a:srgbClr val="002060"/>
              </a:solidFill>
              <a:cs typeface="Arial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cs typeface="Arial" panose="020B0604020202020204" pitchFamily="34" charset="0"/>
              </a:rPr>
              <a:t>TỔNG KẾT VÀ GỢI MỞ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005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cs typeface="Arial" panose="020B0604020202020204" pitchFamily="34" charset="0"/>
              </a:rPr>
              <a:t>MỤC TIÊU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543335" y="1471416"/>
            <a:ext cx="5876319" cy="49735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indent="-36576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sz="2600" dirty="0" err="1">
                <a:solidFill>
                  <a:schemeClr val="accent1"/>
                </a:solidFill>
                <a:cs typeface="Arial"/>
              </a:rPr>
              <a:t>Hiểu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được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ý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nghĩa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của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/>
              </a:rPr>
              <a:t>bảng</a:t>
            </a:r>
            <a:r>
              <a:rPr lang="en-US" sz="26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/>
              </a:rPr>
              <a:t>băm</a:t>
            </a:r>
            <a:r>
              <a:rPr lang="en-US" sz="2600" dirty="0">
                <a:solidFill>
                  <a:srgbClr val="FF0000"/>
                </a:solidFill>
                <a:cs typeface="Arial"/>
              </a:rPr>
              <a:t>, </a:t>
            </a:r>
            <a:br>
              <a:rPr lang="en-US" sz="2600" dirty="0">
                <a:solidFill>
                  <a:srgbClr val="FF0000"/>
                </a:solidFill>
                <a:cs typeface="Arial"/>
              </a:rPr>
            </a:br>
            <a:r>
              <a:rPr lang="en-US" sz="2600" dirty="0" err="1">
                <a:solidFill>
                  <a:srgbClr val="FF0000"/>
                </a:solidFill>
                <a:cs typeface="Arial"/>
              </a:rPr>
              <a:t>hàm</a:t>
            </a:r>
            <a:r>
              <a:rPr lang="en-US" sz="26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/>
              </a:rPr>
              <a:t>băm</a:t>
            </a:r>
            <a:r>
              <a:rPr lang="en-US" sz="26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trong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việc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lưu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trữ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và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tra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cứu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dữ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liệu</a:t>
            </a:r>
            <a:endParaRPr lang="en-US" sz="2600" dirty="0">
              <a:solidFill>
                <a:schemeClr val="accent1"/>
              </a:solidFill>
              <a:cs typeface="Arial"/>
            </a:endParaRPr>
          </a:p>
          <a:p>
            <a:pPr marL="365760" indent="-36576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sz="2600" dirty="0" err="1">
                <a:solidFill>
                  <a:schemeClr val="accent1"/>
                </a:solidFill>
                <a:cs typeface="Arial"/>
              </a:rPr>
              <a:t>Nắm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được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cách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/>
              </a:rPr>
              <a:t>giải</a:t>
            </a:r>
            <a:r>
              <a:rPr lang="en-US" sz="26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/>
              </a:rPr>
              <a:t>quyết</a:t>
            </a:r>
            <a:r>
              <a:rPr lang="en-US" sz="26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/>
              </a:rPr>
              <a:t>xung</a:t>
            </a:r>
            <a:r>
              <a:rPr lang="en-US" sz="26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/>
              </a:rPr>
              <a:t>đột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khi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sử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dụng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bảng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băm</a:t>
            </a:r>
            <a:endParaRPr lang="en-US" sz="2600" dirty="0">
              <a:solidFill>
                <a:srgbClr val="FF0000"/>
              </a:solidFill>
              <a:cs typeface="Arial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5B4C123-9ED0-4A51-7EAB-BE06DB5836ED}"/>
              </a:ext>
            </a:extLst>
          </p:cNvPr>
          <p:cNvSpPr txBox="1">
            <a:spLocks/>
          </p:cNvSpPr>
          <p:nvPr/>
        </p:nvSpPr>
        <p:spPr>
          <a:xfrm>
            <a:off x="297179" y="986784"/>
            <a:ext cx="7315673" cy="457200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600" i="1" dirty="0">
                <a:solidFill>
                  <a:schemeClr val="accent1"/>
                </a:solidFill>
                <a:cs typeface="Arial" panose="020B0604020202020204" pitchFamily="34" charset="0"/>
              </a:rPr>
              <a:t>Sau bài học này, người học có thể:</a:t>
            </a:r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ĐẶT VẤN ĐỀ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200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Cho </a:t>
            </a:r>
            <a:r>
              <a:rPr lang="en-US" altLang="en-US" sz="2200" err="1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bảng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i="1">
                <a:cs typeface="Times" panose="02020603050405020304" pitchFamily="18" charset="0"/>
              </a:rPr>
              <a:t>T </a:t>
            </a:r>
            <a:r>
              <a:rPr lang="en-US" sz="2200" err="1">
                <a:cs typeface="Times" panose="02020603050405020304" pitchFamily="18" charset="0"/>
              </a:rPr>
              <a:t>và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bản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ghi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i="1">
                <a:cs typeface="Times" panose="02020603050405020304" pitchFamily="18" charset="0"/>
              </a:rPr>
              <a:t>x </a:t>
            </a:r>
            <a:r>
              <a:rPr lang="en-US" sz="2200" i="1" err="1">
                <a:cs typeface="Times" panose="02020603050405020304" pitchFamily="18" charset="0"/>
              </a:rPr>
              <a:t>gồm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FF0000"/>
                </a:solidFill>
                <a:cs typeface="Times" panose="02020603050405020304" pitchFamily="18" charset="0"/>
              </a:rPr>
              <a:t>khoá</a:t>
            </a:r>
            <a:r>
              <a:rPr lang="en-US" sz="2200">
                <a:cs typeface="Times" panose="02020603050405020304" pitchFamily="18" charset="0"/>
              </a:rPr>
              <a:t> key </a:t>
            </a:r>
            <a:r>
              <a:rPr lang="en-US" sz="2200" err="1">
                <a:cs typeface="Times" panose="02020603050405020304" pitchFamily="18" charset="0"/>
              </a:rPr>
              <a:t>và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FF0000"/>
                </a:solidFill>
                <a:cs typeface="Times" panose="02020603050405020304" pitchFamily="18" charset="0"/>
              </a:rPr>
              <a:t>dữ</a:t>
            </a:r>
            <a:r>
              <a:rPr lang="en-US" sz="220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FF0000"/>
                </a:solidFill>
                <a:cs typeface="Times" panose="02020603050405020304" pitchFamily="18" charset="0"/>
              </a:rPr>
              <a:t>liệu</a:t>
            </a:r>
            <a:r>
              <a:rPr lang="en-US" sz="220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sz="2200">
                <a:cs typeface="Times" panose="02020603050405020304" pitchFamily="18" charset="0"/>
              </a:rPr>
              <a:t>data </a:t>
            </a:r>
            <a:r>
              <a:rPr lang="en-US" sz="2200" err="1">
                <a:cs typeface="Times" panose="02020603050405020304" pitchFamily="18" charset="0"/>
              </a:rPr>
              <a:t>đi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kèm</a:t>
            </a:r>
            <a:r>
              <a:rPr lang="en-US" sz="2200">
                <a:cs typeface="Times" panose="02020603050405020304" pitchFamily="18" charset="0"/>
              </a:rPr>
              <a:t>, ta </a:t>
            </a:r>
            <a:r>
              <a:rPr lang="en-US" sz="2200" err="1">
                <a:cs typeface="Times" panose="02020603050405020304" pitchFamily="18" charset="0"/>
              </a:rPr>
              <a:t>cần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hỗ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trợ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các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thao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tác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sau</a:t>
            </a:r>
            <a:r>
              <a:rPr lang="en-US" sz="2200">
                <a:cs typeface="Times" panose="02020603050405020304" pitchFamily="18" charset="0"/>
              </a:rPr>
              <a:t>:</a:t>
            </a:r>
          </a:p>
          <a:p>
            <a:pPr marL="640080" lvl="1" indent="-274320">
              <a:spcBef>
                <a:spcPts val="1200"/>
              </a:spcBef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Insert (</a:t>
            </a:r>
            <a:r>
              <a:rPr lang="en-US" sz="2200" i="1">
                <a:solidFill>
                  <a:srgbClr val="C00000"/>
                </a:solidFill>
                <a:cs typeface="Times" panose="02020603050405020304" pitchFamily="18" charset="0"/>
              </a:rPr>
              <a:t>T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,</a:t>
            </a:r>
            <a:r>
              <a:rPr lang="en-US" sz="2200" i="1">
                <a:solidFill>
                  <a:srgbClr val="C00000"/>
                </a:solidFill>
                <a:cs typeface="Times" panose="02020603050405020304" pitchFamily="18" charset="0"/>
              </a:rPr>
              <a:t> x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): </a:t>
            </a:r>
            <a:r>
              <a:rPr lang="en-US" sz="2200" err="1">
                <a:solidFill>
                  <a:srgbClr val="C00000"/>
                </a:solidFill>
                <a:cs typeface="Times" panose="02020603050405020304" pitchFamily="18" charset="0"/>
              </a:rPr>
              <a:t>thêm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C00000"/>
                </a:solidFill>
                <a:cs typeface="Times" panose="02020603050405020304" pitchFamily="18" charset="0"/>
              </a:rPr>
              <a:t>bản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C00000"/>
                </a:solidFill>
                <a:cs typeface="Times" panose="02020603050405020304" pitchFamily="18" charset="0"/>
              </a:rPr>
              <a:t>ghi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 x(key, data) </a:t>
            </a:r>
            <a:r>
              <a:rPr lang="en-US" sz="2200" err="1">
                <a:solidFill>
                  <a:srgbClr val="C00000"/>
                </a:solidFill>
                <a:cs typeface="Times" panose="02020603050405020304" pitchFamily="18" charset="0"/>
              </a:rPr>
              <a:t>vào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C00000"/>
                </a:solidFill>
                <a:cs typeface="Times" panose="02020603050405020304" pitchFamily="18" charset="0"/>
              </a:rPr>
              <a:t>bảng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i="1">
                <a:solidFill>
                  <a:srgbClr val="C00000"/>
                </a:solidFill>
                <a:cs typeface="Times" panose="02020603050405020304" pitchFamily="18" charset="0"/>
              </a:rPr>
              <a:t>T</a:t>
            </a:r>
          </a:p>
          <a:p>
            <a:pPr marL="640080" lvl="1" indent="-274320">
              <a:spcBef>
                <a:spcPts val="1200"/>
              </a:spcBef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Delete (</a:t>
            </a:r>
            <a:r>
              <a:rPr lang="en-US" sz="2200" i="1">
                <a:solidFill>
                  <a:srgbClr val="C00000"/>
                </a:solidFill>
                <a:cs typeface="Times" panose="02020603050405020304" pitchFamily="18" charset="0"/>
              </a:rPr>
              <a:t>T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, </a:t>
            </a:r>
            <a:r>
              <a:rPr lang="en-US" sz="2200" i="1">
                <a:solidFill>
                  <a:srgbClr val="C00000"/>
                </a:solidFill>
                <a:cs typeface="Times" panose="02020603050405020304" pitchFamily="18" charset="0"/>
              </a:rPr>
              <a:t>x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): </a:t>
            </a:r>
            <a:r>
              <a:rPr lang="en-US" sz="2200" err="1">
                <a:solidFill>
                  <a:srgbClr val="C00000"/>
                </a:solidFill>
                <a:cs typeface="Times" panose="02020603050405020304" pitchFamily="18" charset="0"/>
              </a:rPr>
              <a:t>xóa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C00000"/>
                </a:solidFill>
                <a:cs typeface="Times" panose="02020603050405020304" pitchFamily="18" charset="0"/>
              </a:rPr>
              <a:t>bản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C00000"/>
                </a:solidFill>
                <a:cs typeface="Times" panose="02020603050405020304" pitchFamily="18" charset="0"/>
              </a:rPr>
              <a:t>ghi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 x(key, data) </a:t>
            </a:r>
            <a:r>
              <a:rPr lang="en-US" sz="2200" err="1">
                <a:solidFill>
                  <a:srgbClr val="C00000"/>
                </a:solidFill>
                <a:cs typeface="Times" panose="02020603050405020304" pitchFamily="18" charset="0"/>
              </a:rPr>
              <a:t>khỏi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C00000"/>
                </a:solidFill>
                <a:cs typeface="Times" panose="02020603050405020304" pitchFamily="18" charset="0"/>
              </a:rPr>
              <a:t>bảng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i="1">
                <a:solidFill>
                  <a:srgbClr val="C00000"/>
                </a:solidFill>
                <a:cs typeface="Times" panose="02020603050405020304" pitchFamily="18" charset="0"/>
              </a:rPr>
              <a:t>T</a:t>
            </a:r>
          </a:p>
          <a:p>
            <a:pPr marL="640080" lvl="1" indent="-274320">
              <a:spcBef>
                <a:spcPts val="1200"/>
              </a:spcBef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Search(</a:t>
            </a:r>
            <a:r>
              <a:rPr lang="en-US" sz="2200" i="1">
                <a:solidFill>
                  <a:srgbClr val="C00000"/>
                </a:solidFill>
                <a:cs typeface="Times" panose="02020603050405020304" pitchFamily="18" charset="0"/>
              </a:rPr>
              <a:t>T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, </a:t>
            </a:r>
            <a:r>
              <a:rPr lang="en-US" sz="2200" i="1">
                <a:solidFill>
                  <a:srgbClr val="C00000"/>
                </a:solidFill>
                <a:cs typeface="Times" panose="02020603050405020304" pitchFamily="18" charset="0"/>
              </a:rPr>
              <a:t>x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): </a:t>
            </a:r>
            <a:r>
              <a:rPr lang="en-US" sz="2200" err="1">
                <a:solidFill>
                  <a:srgbClr val="C00000"/>
                </a:solidFill>
                <a:cs typeface="Times" panose="02020603050405020304" pitchFamily="18" charset="0"/>
              </a:rPr>
              <a:t>tìm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C00000"/>
                </a:solidFill>
                <a:cs typeface="Times" panose="02020603050405020304" pitchFamily="18" charset="0"/>
              </a:rPr>
              <a:t>kiếm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C00000"/>
                </a:solidFill>
                <a:cs typeface="Times" panose="02020603050405020304" pitchFamily="18" charset="0"/>
              </a:rPr>
              <a:t>bản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C00000"/>
                </a:solidFill>
                <a:cs typeface="Times" panose="02020603050405020304" pitchFamily="18" charset="0"/>
              </a:rPr>
              <a:t>ghi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 x(key, data) </a:t>
            </a:r>
            <a:r>
              <a:rPr lang="en-US" sz="2200" err="1">
                <a:solidFill>
                  <a:srgbClr val="C00000"/>
                </a:solidFill>
                <a:cs typeface="Times" panose="02020603050405020304" pitchFamily="18" charset="0"/>
              </a:rPr>
              <a:t>có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C00000"/>
                </a:solidFill>
                <a:cs typeface="Times" panose="02020603050405020304" pitchFamily="18" charset="0"/>
              </a:rPr>
              <a:t>xuất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C00000"/>
                </a:solidFill>
                <a:cs typeface="Times" panose="02020603050405020304" pitchFamily="18" charset="0"/>
              </a:rPr>
              <a:t>hiện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C00000"/>
                </a:solidFill>
                <a:cs typeface="Times" panose="02020603050405020304" pitchFamily="18" charset="0"/>
              </a:rPr>
              <a:t>trong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C00000"/>
                </a:solidFill>
                <a:cs typeface="Times" panose="02020603050405020304" pitchFamily="18" charset="0"/>
              </a:rPr>
              <a:t>bảng</a:t>
            </a:r>
            <a:r>
              <a:rPr lang="en-US" sz="2200">
                <a:solidFill>
                  <a:srgbClr val="C00000"/>
                </a:solidFill>
                <a:cs typeface="Times" panose="02020603050405020304" pitchFamily="18" charset="0"/>
              </a:rPr>
              <a:t> T hay </a:t>
            </a:r>
            <a:r>
              <a:rPr lang="en-US" sz="2200" err="1">
                <a:solidFill>
                  <a:srgbClr val="C00000"/>
                </a:solidFill>
                <a:cs typeface="Times" panose="02020603050405020304" pitchFamily="18" charset="0"/>
              </a:rPr>
              <a:t>không</a:t>
            </a:r>
            <a:endParaRPr lang="en-US" sz="2200">
              <a:solidFill>
                <a:srgbClr val="C00000"/>
              </a:solidFill>
              <a:cs typeface="Times" panose="02020603050405020304" pitchFamily="18" charset="0"/>
            </a:endParaRPr>
          </a:p>
          <a:p>
            <a:pPr marL="347663" algn="just">
              <a:lnSpc>
                <a:spcPct val="130000"/>
              </a:lnSpc>
              <a:spcBef>
                <a:spcPts val="1200"/>
              </a:spcBef>
            </a:pPr>
            <a:r>
              <a:rPr lang="en-US" sz="2200">
                <a:cs typeface="Times" panose="02020603050405020304" pitchFamily="18" charset="0"/>
              </a:rPr>
              <a:t>Ta </a:t>
            </a:r>
            <a:r>
              <a:rPr lang="en-US" sz="2200" err="1">
                <a:cs typeface="Times" panose="02020603050405020304" pitchFamily="18" charset="0"/>
              </a:rPr>
              <a:t>muốn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thực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hiện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các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thao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tác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này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một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cách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nhanh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chóng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mà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không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phải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thực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hiện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việc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sắp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xếp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các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bản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ghi</a:t>
            </a:r>
            <a:r>
              <a:rPr lang="en-US" sz="2200">
                <a:cs typeface="Times" panose="02020603050405020304" pitchFamily="18" charset="0"/>
              </a:rPr>
              <a:t>. </a:t>
            </a:r>
            <a:r>
              <a:rPr lang="en-US" sz="2200" err="1">
                <a:cs typeface="Times" panose="02020603050405020304" pitchFamily="18" charset="0"/>
              </a:rPr>
              <a:t>Bảng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băm</a:t>
            </a:r>
            <a:r>
              <a:rPr lang="en-US" sz="2200">
                <a:cs typeface="Times" panose="02020603050405020304" pitchFamily="18" charset="0"/>
              </a:rPr>
              <a:t> (hash table) </a:t>
            </a:r>
            <a:r>
              <a:rPr lang="en-US" sz="2200" err="1">
                <a:cs typeface="Times" panose="02020603050405020304" pitchFamily="18" charset="0"/>
              </a:rPr>
              <a:t>là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cách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tiếp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cận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giải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quyết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vấn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đề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đặt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ra.</a:t>
            </a:r>
            <a:endParaRPr lang="en-US" sz="2200">
              <a:cs typeface="Times" panose="02020603050405020304" pitchFamily="18" charset="0"/>
            </a:endParaRPr>
          </a:p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200">
                <a:cs typeface="Times" panose="02020603050405020304" pitchFamily="18" charset="0"/>
              </a:rPr>
              <a:t>Trong </a:t>
            </a:r>
            <a:r>
              <a:rPr lang="en-US" sz="2200" err="1">
                <a:cs typeface="Times" panose="02020603050405020304" pitchFamily="18" charset="0"/>
              </a:rPr>
              <a:t>bài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này</a:t>
            </a:r>
            <a:r>
              <a:rPr lang="en-US" sz="2200">
                <a:cs typeface="Times" panose="02020603050405020304" pitchFamily="18" charset="0"/>
              </a:rPr>
              <a:t>, ta </a:t>
            </a:r>
            <a:r>
              <a:rPr lang="en-US" sz="2200" err="1">
                <a:cs typeface="Times" panose="02020603050405020304" pitchFamily="18" charset="0"/>
              </a:rPr>
              <a:t>sẽ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chỉ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xét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khoá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là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các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số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nguyên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dương</a:t>
            </a:r>
            <a:r>
              <a:rPr lang="en-US" sz="2200">
                <a:cs typeface="Times" panose="02020603050405020304" pitchFamily="18" charset="0"/>
              </a:rPr>
              <a:t> (</a:t>
            </a:r>
            <a:r>
              <a:rPr lang="en-US" sz="2200" err="1">
                <a:cs typeface="Times" panose="02020603050405020304" pitchFamily="18" charset="0"/>
              </a:rPr>
              <a:t>có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thể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rất</a:t>
            </a:r>
            <a:r>
              <a:rPr lang="en-US" sz="2200">
                <a:cs typeface="Times" panose="02020603050405020304" pitchFamily="18" charset="0"/>
              </a:rPr>
              <a:t> </a:t>
            </a:r>
            <a:r>
              <a:rPr lang="en-US" sz="2200" err="1">
                <a:cs typeface="Times" panose="02020603050405020304" pitchFamily="18" charset="0"/>
              </a:rPr>
              <a:t>lớn</a:t>
            </a:r>
            <a:r>
              <a:rPr lang="en-US" sz="2200">
                <a:cs typeface="Times" panose="02020603050405020304" pitchFamily="18" charset="0"/>
              </a:rPr>
              <a:t>).</a:t>
            </a:r>
            <a:endParaRPr lang="en-US" sz="2200">
              <a:solidFill>
                <a:schemeClr val="tx2"/>
              </a:solidFill>
              <a:cs typeface="Times" panose="02020603050405020304" pitchFamily="18" charset="0"/>
            </a:endParaRPr>
          </a:p>
          <a:p>
            <a:pPr marL="342900" indent="-3429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200"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388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cs typeface="Arial" panose="020B0604020202020204" pitchFamily="34" charset="0"/>
              </a:rPr>
              <a:t>NỘI DUNG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514350" indent="-41148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600" b="1" dirty="0" err="1">
                <a:solidFill>
                  <a:srgbClr val="FF0000"/>
                </a:solidFill>
                <a:cs typeface="Arial"/>
              </a:rPr>
              <a:t>Địa</a:t>
            </a:r>
            <a:r>
              <a:rPr lang="en-US" sz="2600" b="1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cs typeface="Arial"/>
              </a:rPr>
              <a:t>chỉ</a:t>
            </a:r>
            <a:r>
              <a:rPr lang="en-US" sz="2600" b="1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cs typeface="Arial"/>
              </a:rPr>
              <a:t>trực</a:t>
            </a:r>
            <a:r>
              <a:rPr lang="en-US" sz="2600" b="1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cs typeface="Arial"/>
              </a:rPr>
              <a:t>tiếp</a:t>
            </a:r>
            <a:r>
              <a:rPr lang="en-US" sz="2600" b="1" dirty="0">
                <a:solidFill>
                  <a:srgbClr val="FF0000"/>
                </a:solidFill>
                <a:cs typeface="Arial"/>
              </a:rPr>
              <a:t>, </a:t>
            </a:r>
            <a:r>
              <a:rPr lang="en-US" sz="2600" b="1" dirty="0" err="1">
                <a:solidFill>
                  <a:srgbClr val="FF0000"/>
                </a:solidFill>
                <a:cs typeface="Arial"/>
              </a:rPr>
              <a:t>bảng</a:t>
            </a:r>
            <a:r>
              <a:rPr lang="en-US" sz="2600" b="1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cs typeface="Arial"/>
              </a:rPr>
              <a:t>băm</a:t>
            </a:r>
            <a:r>
              <a:rPr lang="en-US" sz="2600" b="1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cs typeface="Arial"/>
              </a:rPr>
              <a:t>và</a:t>
            </a:r>
            <a:r>
              <a:rPr lang="en-US" sz="2600" b="1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cs typeface="Arial"/>
              </a:rPr>
              <a:t>hàm</a:t>
            </a:r>
            <a:r>
              <a:rPr lang="en-US" sz="2600" b="1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cs typeface="Arial"/>
              </a:rPr>
              <a:t>băm</a:t>
            </a:r>
            <a:endParaRPr lang="en-US" sz="2600" b="1" dirty="0">
              <a:solidFill>
                <a:srgbClr val="FF0000"/>
              </a:solidFill>
              <a:cs typeface="Arial"/>
            </a:endParaRPr>
          </a:p>
          <a:p>
            <a:pPr marL="514350" indent="-41148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600" b="1" dirty="0" err="1">
                <a:solidFill>
                  <a:schemeClr val="tx1"/>
                </a:solidFill>
                <a:cs typeface="Arial"/>
              </a:rPr>
              <a:t>Xung</a:t>
            </a:r>
            <a:r>
              <a:rPr lang="en-US" sz="2600" b="1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cs typeface="Arial"/>
              </a:rPr>
              <a:t>đột</a:t>
            </a:r>
            <a:r>
              <a:rPr lang="en-US" sz="2600" b="1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cs typeface="Arial"/>
              </a:rPr>
              <a:t>và</a:t>
            </a:r>
            <a:r>
              <a:rPr lang="en-US" sz="2600" b="1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cs typeface="Arial"/>
              </a:rPr>
              <a:t>giải</a:t>
            </a:r>
            <a:r>
              <a:rPr lang="en-US" sz="2600" b="1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cs typeface="Arial"/>
              </a:rPr>
              <a:t>quyết</a:t>
            </a:r>
            <a:r>
              <a:rPr lang="en-US" sz="2600" b="1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cs typeface="Arial"/>
              </a:rPr>
              <a:t>xung</a:t>
            </a:r>
            <a:r>
              <a:rPr lang="en-US" sz="2600" b="1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600" b="1" dirty="0" err="1">
                <a:solidFill>
                  <a:schemeClr val="tx1"/>
                </a:solidFill>
                <a:cs typeface="Arial"/>
              </a:rPr>
              <a:t>đột</a:t>
            </a:r>
            <a:endParaRPr lang="en-US" sz="2600" b="1" dirty="0">
              <a:solidFill>
                <a:schemeClr val="tx1"/>
              </a:solidFill>
              <a:cs typeface="Arial"/>
            </a:endParaRPr>
          </a:p>
          <a:p>
            <a:pPr marL="514350" indent="-41148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endParaRPr lang="en-US" sz="2600" b="1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809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cs typeface="Arial" panose="020B0604020202020204" pitchFamily="34" charset="0"/>
              </a:rPr>
              <a:t>1. </a:t>
            </a:r>
            <a:r>
              <a:rPr lang="en-US" dirty="0">
                <a:cs typeface="Arial" panose="020B0604020202020204" pitchFamily="34" charset="0"/>
              </a:rPr>
              <a:t>ĐỊA CHỈ TRỰC TIẾP, BẢNG BĂM VÀ HÀM BĂM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378543" y="962947"/>
            <a:ext cx="7637698" cy="2958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vi-VN" sz="2200" dirty="0">
                <a:solidFill>
                  <a:srgbClr val="002060"/>
                </a:solidFill>
                <a:cs typeface="Times" panose="02020603050405020304" pitchFamily="18" charset="0"/>
              </a:rPr>
              <a:t>Giả sử tập S gồm </a:t>
            </a:r>
            <a:r>
              <a:rPr lang="vi-VN" sz="2200" i="1" dirty="0">
                <a:solidFill>
                  <a:srgbClr val="002060"/>
                </a:solidFill>
                <a:cs typeface="Times" panose="02020603050405020304" pitchFamily="18" charset="0"/>
              </a:rPr>
              <a:t>n</a:t>
            </a:r>
            <a:r>
              <a:rPr lang="vi-VN" sz="2200" dirty="0">
                <a:solidFill>
                  <a:srgbClr val="002060"/>
                </a:solidFill>
                <a:cs typeface="Times" panose="02020603050405020304" pitchFamily="18" charset="0"/>
              </a:rPr>
              <a:t> phần tử,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mỗi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phần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tử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gồm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khóa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b="1" i="1" dirty="0">
                <a:solidFill>
                  <a:srgbClr val="002060"/>
                </a:solidFill>
                <a:cs typeface="Times" panose="02020603050405020304" pitchFamily="18" charset="0"/>
              </a:rPr>
              <a:t>key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và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dữ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liệu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b="1" i="1" dirty="0">
                <a:solidFill>
                  <a:srgbClr val="002060"/>
                </a:solidFill>
                <a:cs typeface="Times" panose="02020603050405020304" pitchFamily="18" charset="0"/>
              </a:rPr>
              <a:t>data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. T</a:t>
            </a:r>
            <a:r>
              <a:rPr lang="vi-VN" sz="2200" dirty="0">
                <a:solidFill>
                  <a:srgbClr val="002060"/>
                </a:solidFill>
                <a:cs typeface="Times" panose="02020603050405020304" pitchFamily="18" charset="0"/>
              </a:rPr>
              <a:t>rường khóa </a:t>
            </a:r>
            <a:r>
              <a:rPr lang="vi-VN" sz="2200" b="1" i="1" dirty="0">
                <a:solidFill>
                  <a:srgbClr val="002060"/>
                </a:solidFill>
                <a:cs typeface="Times" panose="02020603050405020304" pitchFamily="18" charset="0"/>
              </a:rPr>
              <a:t>key</a:t>
            </a:r>
            <a:r>
              <a:rPr lang="vi-VN" sz="2200" dirty="0">
                <a:solidFill>
                  <a:srgbClr val="002060"/>
                </a:solidFill>
                <a:cs typeface="Times" panose="02020603050405020304" pitchFamily="18" charset="0"/>
              </a:rPr>
              <a:t> của mỗi phần tử </a:t>
            </a:r>
            <a:r>
              <a:rPr lang="vi-VN" sz="2200" i="1" dirty="0">
                <a:solidFill>
                  <a:srgbClr val="002060"/>
                </a:solidFill>
                <a:cs typeface="Times" panose="02020603050405020304" pitchFamily="18" charset="0"/>
              </a:rPr>
              <a:t>x:</a:t>
            </a:r>
          </a:p>
          <a:p>
            <a:pPr marL="800089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Là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các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số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trong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khoảng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từ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0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đến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i="1" dirty="0">
                <a:solidFill>
                  <a:srgbClr val="002060"/>
                </a:solidFill>
                <a:cs typeface="Times" panose="02020603050405020304" pitchFamily="18" charset="0"/>
              </a:rPr>
              <a:t>m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-1 </a:t>
            </a:r>
            <a:r>
              <a:rPr lang="vi-VN" sz="2200" dirty="0">
                <a:solidFill>
                  <a:srgbClr val="002060"/>
                </a:solidFill>
                <a:cs typeface="Times" panose="02020603050405020304" pitchFamily="18" charset="0"/>
              </a:rPr>
              <a:t>(</a:t>
            </a:r>
            <a:r>
              <a:rPr lang="vi-VN" sz="2200" i="1" dirty="0">
                <a:solidFill>
                  <a:srgbClr val="002060"/>
                </a:solidFill>
                <a:cs typeface="Times" panose="02020603050405020304" pitchFamily="18" charset="0"/>
              </a:rPr>
              <a:t>m</a:t>
            </a:r>
            <a:r>
              <a:rPr lang="vi-VN" sz="2200" dirty="0">
                <a:solidFill>
                  <a:srgbClr val="002060"/>
                </a:solidFill>
                <a:cs typeface="Times" panose="02020603050405020304" pitchFamily="18" charset="0"/>
              </a:rPr>
              <a:t> ≥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vi-VN" sz="2200" i="1" dirty="0">
                <a:solidFill>
                  <a:srgbClr val="002060"/>
                </a:solidFill>
                <a:cs typeface="Times" panose="02020603050405020304" pitchFamily="18" charset="0"/>
              </a:rPr>
              <a:t>n</a:t>
            </a:r>
            <a:r>
              <a:rPr lang="vi-VN" sz="2200" dirty="0">
                <a:solidFill>
                  <a:srgbClr val="002060"/>
                </a:solidFill>
                <a:cs typeface="Times" panose="02020603050405020304" pitchFamily="18" charset="0"/>
              </a:rPr>
              <a:t>)</a:t>
            </a:r>
            <a:endParaRPr lang="en-US" sz="2200" dirty="0">
              <a:solidFill>
                <a:srgbClr val="002060"/>
              </a:solidFill>
              <a:cs typeface="Times" panose="02020603050405020304" pitchFamily="18" charset="0"/>
            </a:endParaRPr>
          </a:p>
          <a:p>
            <a:pPr marL="800089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Các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khoá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là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khác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nhau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từng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đôi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Nếu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sử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dụng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phương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pháp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địa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chỉ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trực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tiếp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để</a:t>
            </a:r>
            <a:r>
              <a:rPr lang="vi-VN" sz="2200" dirty="0">
                <a:solidFill>
                  <a:srgbClr val="002060"/>
                </a:solidFill>
                <a:cs typeface="Times" panose="02020603050405020304" pitchFamily="18" charset="0"/>
              </a:rPr>
              <a:t> lưu trữ </a:t>
            </a:r>
            <a:r>
              <a:rPr lang="vi-VN" sz="2200" i="1" dirty="0">
                <a:solidFill>
                  <a:srgbClr val="002060"/>
                </a:solidFill>
                <a:cs typeface="Times" panose="02020603050405020304" pitchFamily="18" charset="0"/>
              </a:rPr>
              <a:t>n</a:t>
            </a:r>
            <a:r>
              <a:rPr lang="vi-VN" sz="2200" dirty="0">
                <a:solidFill>
                  <a:srgbClr val="002060"/>
                </a:solidFill>
                <a:cs typeface="Times" panose="02020603050405020304" pitchFamily="18" charset="0"/>
              </a:rPr>
              <a:t> phần tử này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, ta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dùng</a:t>
            </a:r>
            <a:r>
              <a:rPr lang="vi-VN" sz="2200" dirty="0">
                <a:solidFill>
                  <a:srgbClr val="002060"/>
                </a:solidFill>
                <a:cs typeface="Times" panose="02020603050405020304" pitchFamily="18" charset="0"/>
              </a:rPr>
              <a:t> một mảng T[0..</a:t>
            </a:r>
            <a:r>
              <a:rPr lang="vi-VN" sz="2200" i="1" dirty="0">
                <a:solidFill>
                  <a:srgbClr val="002060"/>
                </a:solidFill>
                <a:cs typeface="Times" panose="02020603050405020304" pitchFamily="18" charset="0"/>
              </a:rPr>
              <a:t>m-</a:t>
            </a:r>
            <a:r>
              <a:rPr lang="vi-VN" sz="2200" dirty="0">
                <a:solidFill>
                  <a:srgbClr val="002060"/>
                </a:solidFill>
                <a:cs typeface="Times" panose="02020603050405020304" pitchFamily="18" charset="0"/>
              </a:rPr>
              <a:t>1]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89262-9C66-1F3D-6C9A-B254B8671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076" y="1759439"/>
            <a:ext cx="3393685" cy="3595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AEE520-DA7C-703C-2B9E-74D44DA007F1}"/>
              </a:ext>
            </a:extLst>
          </p:cNvPr>
          <p:cNvSpPr txBox="1"/>
          <p:nvPr/>
        </p:nvSpPr>
        <p:spPr>
          <a:xfrm>
            <a:off x="378542" y="4032751"/>
            <a:ext cx="7759618" cy="2368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089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T[</a:t>
            </a:r>
            <a:r>
              <a:rPr lang="en-US" sz="2200" i="1" err="1">
                <a:solidFill>
                  <a:srgbClr val="002060"/>
                </a:solidFill>
                <a:cs typeface="Times" panose="02020603050405020304" pitchFamily="18" charset="0"/>
              </a:rPr>
              <a:t>i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] = </a:t>
            </a:r>
            <a:r>
              <a:rPr lang="en-US" sz="2200" i="1">
                <a:solidFill>
                  <a:srgbClr val="002060"/>
                </a:solidFill>
                <a:cs typeface="Times" panose="02020603050405020304" pitchFamily="18" charset="0"/>
              </a:rPr>
              <a:t>x	</a:t>
            </a:r>
            <a:r>
              <a:rPr lang="vi-VN" sz="2200" i="1">
                <a:solidFill>
                  <a:srgbClr val="002060"/>
                </a:solidFill>
                <a:cs typeface="Times" panose="02020603050405020304" pitchFamily="18" charset="0"/>
              </a:rPr>
              <a:t>          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nếu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i="1" err="1">
                <a:solidFill>
                  <a:srgbClr val="002060"/>
                </a:solidFill>
                <a:cs typeface="Times" panose="02020603050405020304" pitchFamily="18" charset="0"/>
              </a:rPr>
              <a:t>x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  <a:sym typeface="Symbol" pitchFamily="18" charset="2"/>
              </a:rPr>
              <a:t></a:t>
            </a:r>
            <a:r>
              <a:rPr lang="en-US" sz="2200" i="1" err="1">
                <a:solidFill>
                  <a:srgbClr val="002060"/>
                </a:solidFill>
                <a:cs typeface="Times" panose="02020603050405020304" pitchFamily="18" charset="0"/>
                <a:sym typeface="Symbol" pitchFamily="18" charset="2"/>
              </a:rPr>
              <a:t>T</a:t>
            </a:r>
            <a:r>
              <a:rPr lang="en-US" sz="2200" i="1">
                <a:solidFill>
                  <a:srgbClr val="002060"/>
                </a:solidFill>
                <a:cs typeface="Times" panose="02020603050405020304" pitchFamily="18" charset="0"/>
                <a:sym typeface="Symbol" pitchFamily="18" charset="2"/>
              </a:rPr>
              <a:t> 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  <a:sym typeface="Symbol" pitchFamily="18" charset="2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  <a:sym typeface="Symbol" pitchFamily="18" charset="2"/>
              </a:rPr>
              <a:t>và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  <a:sym typeface="Symbol" pitchFamily="18" charset="2"/>
              </a:rPr>
              <a:t>  key[</a:t>
            </a:r>
            <a:r>
              <a:rPr lang="en-US" sz="2200" i="1">
                <a:solidFill>
                  <a:srgbClr val="002060"/>
                </a:solidFill>
                <a:cs typeface="Times" panose="02020603050405020304" pitchFamily="18" charset="0"/>
                <a:sym typeface="Symbol" pitchFamily="18" charset="2"/>
              </a:rPr>
              <a:t>x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  <a:sym typeface="Symbol" pitchFamily="18" charset="2"/>
              </a:rPr>
              <a:t>] = </a:t>
            </a:r>
            <a:r>
              <a:rPr lang="en-US" sz="2200" i="1" err="1">
                <a:solidFill>
                  <a:srgbClr val="002060"/>
                </a:solidFill>
                <a:cs typeface="Times" panose="02020603050405020304" pitchFamily="18" charset="0"/>
                <a:sym typeface="Symbol" pitchFamily="18" charset="2"/>
              </a:rPr>
              <a:t>i</a:t>
            </a:r>
            <a:endParaRPr lang="en-US" sz="2200" i="1">
              <a:solidFill>
                <a:srgbClr val="002060"/>
              </a:solidFill>
              <a:cs typeface="Times" panose="02020603050405020304" pitchFamily="18" charset="0"/>
              <a:sym typeface="Symbol" pitchFamily="18" charset="2"/>
            </a:endParaRPr>
          </a:p>
          <a:p>
            <a:pPr marL="800089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T[</a:t>
            </a:r>
            <a:r>
              <a:rPr lang="en-US" sz="2200" i="1" err="1">
                <a:solidFill>
                  <a:srgbClr val="002060"/>
                </a:solidFill>
                <a:cs typeface="Times" panose="02020603050405020304" pitchFamily="18" charset="0"/>
              </a:rPr>
              <a:t>i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] = NULL     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nếu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không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có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phần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tử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nào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trong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tập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S  </a:t>
            </a:r>
          </a:p>
          <a:p>
            <a:pPr lvl="1">
              <a:spcBef>
                <a:spcPts val="1200"/>
              </a:spcBef>
            </a:pP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                           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có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trường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i="1">
                <a:solidFill>
                  <a:srgbClr val="002060"/>
                </a:solidFill>
                <a:cs typeface="Times" panose="02020603050405020304" pitchFamily="18" charset="0"/>
              </a:rPr>
              <a:t>key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= </a:t>
            </a:r>
            <a:r>
              <a:rPr lang="en-US" sz="2200" i="1" err="1">
                <a:solidFill>
                  <a:srgbClr val="002060"/>
                </a:solidFill>
                <a:cs typeface="Times" panose="02020603050405020304" pitchFamily="18" charset="0"/>
              </a:rPr>
              <a:t>i</a:t>
            </a:r>
            <a:endParaRPr lang="en-US" sz="2200" i="1">
              <a:solidFill>
                <a:srgbClr val="002060"/>
              </a:solidFill>
              <a:cs typeface="Times" panose="02020603050405020304" pitchFamily="18" charset="0"/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T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được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gọi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là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bảng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địa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chỉ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trực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tiếp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(</a:t>
            </a:r>
            <a:r>
              <a:rPr lang="en-US" sz="2200" i="1">
                <a:solidFill>
                  <a:srgbClr val="002060"/>
                </a:solidFill>
                <a:cs typeface="Times" panose="02020603050405020304" pitchFamily="18" charset="0"/>
              </a:rPr>
              <a:t>direct-address table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),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các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phần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tử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trong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bảng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T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sẽ</a:t>
            </a:r>
            <a:r>
              <a:rPr lang="vi-VN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được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gọi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là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err="1">
                <a:solidFill>
                  <a:srgbClr val="002060"/>
                </a:solidFill>
                <a:cs typeface="Times" panose="02020603050405020304" pitchFamily="18" charset="0"/>
              </a:rPr>
              <a:t>các</a:t>
            </a:r>
            <a:r>
              <a:rPr lang="en-US" sz="2200">
                <a:solidFill>
                  <a:srgbClr val="002060"/>
                </a:solidFill>
                <a:cs typeface="Times" panose="02020603050405020304" pitchFamily="18" charset="0"/>
              </a:rPr>
              <a:t> ô.</a:t>
            </a:r>
          </a:p>
        </p:txBody>
      </p:sp>
    </p:spTree>
    <p:extLst>
      <p:ext uri="{BB962C8B-B14F-4D97-AF65-F5344CB8AC3E}">
        <p14:creationId xmlns:p14="http://schemas.microsoft.com/office/powerpoint/2010/main" val="2462964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cs typeface="Arial" panose="020B0604020202020204" pitchFamily="34" charset="0"/>
              </a:rPr>
              <a:t>1. </a:t>
            </a:r>
            <a:r>
              <a:rPr lang="en-US" dirty="0">
                <a:cs typeface="Arial" panose="020B0604020202020204" pitchFamily="34" charset="0"/>
              </a:rPr>
              <a:t>ĐỊA CHỈ TRỰC TIẾP, BẢNG BĂM VÀ HÀM BĂM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378542" y="991002"/>
            <a:ext cx="7739298" cy="580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Nếu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sử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dụng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phương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pháp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địa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chỉ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trực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tiếp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để</a:t>
            </a:r>
            <a:r>
              <a:rPr lang="vi-VN" sz="2200" dirty="0">
                <a:solidFill>
                  <a:srgbClr val="002060"/>
                </a:solidFill>
                <a:cs typeface="Times" panose="02020603050405020304" pitchFamily="18" charset="0"/>
              </a:rPr>
              <a:t> lưu trữ </a:t>
            </a:r>
            <a:r>
              <a:rPr lang="vi-VN" sz="2200" i="1" dirty="0">
                <a:solidFill>
                  <a:srgbClr val="002060"/>
                </a:solidFill>
                <a:cs typeface="Times" panose="02020603050405020304" pitchFamily="18" charset="0"/>
              </a:rPr>
              <a:t>n</a:t>
            </a:r>
            <a:r>
              <a:rPr lang="vi-VN" sz="2200" dirty="0">
                <a:solidFill>
                  <a:srgbClr val="002060"/>
                </a:solidFill>
                <a:cs typeface="Times" panose="02020603050405020304" pitchFamily="18" charset="0"/>
              </a:rPr>
              <a:t> phần tử này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, ta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dùng</a:t>
            </a:r>
            <a:r>
              <a:rPr lang="vi-VN" sz="2200" dirty="0">
                <a:solidFill>
                  <a:srgbClr val="002060"/>
                </a:solidFill>
                <a:cs typeface="Times" panose="02020603050405020304" pitchFamily="18" charset="0"/>
              </a:rPr>
              <a:t> một mảng T[0..</a:t>
            </a:r>
            <a:r>
              <a:rPr lang="vi-VN" sz="2200" i="1" dirty="0">
                <a:solidFill>
                  <a:srgbClr val="002060"/>
                </a:solidFill>
                <a:cs typeface="Times" panose="02020603050405020304" pitchFamily="18" charset="0"/>
              </a:rPr>
              <a:t>m-</a:t>
            </a:r>
            <a:r>
              <a:rPr lang="vi-VN" sz="2200" dirty="0">
                <a:solidFill>
                  <a:srgbClr val="002060"/>
                </a:solidFill>
                <a:cs typeface="Times" panose="02020603050405020304" pitchFamily="18" charset="0"/>
              </a:rPr>
              <a:t>1]:</a:t>
            </a:r>
            <a:endParaRPr lang="en-US" sz="2200" dirty="0">
              <a:solidFill>
                <a:srgbClr val="002060"/>
              </a:solidFill>
              <a:cs typeface="Times" panose="02020603050405020304" pitchFamily="18" charset="0"/>
            </a:endParaRPr>
          </a:p>
          <a:p>
            <a:pPr marL="80008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T[</a:t>
            </a:r>
            <a:r>
              <a:rPr lang="en-US" sz="2200" i="1" dirty="0" err="1">
                <a:solidFill>
                  <a:srgbClr val="002060"/>
                </a:solidFill>
                <a:cs typeface="Times" panose="02020603050405020304" pitchFamily="18" charset="0"/>
              </a:rPr>
              <a:t>i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] = </a:t>
            </a:r>
            <a:r>
              <a:rPr lang="en-US" sz="2200" i="1" dirty="0">
                <a:solidFill>
                  <a:srgbClr val="002060"/>
                </a:solidFill>
                <a:cs typeface="Times" panose="02020603050405020304" pitchFamily="18" charset="0"/>
              </a:rPr>
              <a:t>x	</a:t>
            </a:r>
            <a:r>
              <a:rPr lang="vi-VN" sz="2200" i="1" dirty="0">
                <a:solidFill>
                  <a:srgbClr val="002060"/>
                </a:solidFill>
                <a:cs typeface="Times" panose="02020603050405020304" pitchFamily="18" charset="0"/>
              </a:rPr>
              <a:t>          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nếu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cs typeface="Times" panose="02020603050405020304" pitchFamily="18" charset="0"/>
              </a:rPr>
              <a:t>x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  <a:sym typeface="Symbol" pitchFamily="18" charset="2"/>
              </a:rPr>
              <a:t></a:t>
            </a:r>
            <a:r>
              <a:rPr lang="en-US" sz="2200" i="1" dirty="0" err="1">
                <a:solidFill>
                  <a:srgbClr val="002060"/>
                </a:solidFill>
                <a:cs typeface="Times" panose="02020603050405020304" pitchFamily="18" charset="0"/>
                <a:sym typeface="Symbol" pitchFamily="18" charset="2"/>
              </a:rPr>
              <a:t>T</a:t>
            </a:r>
            <a:r>
              <a:rPr lang="en-US" sz="2200" i="1" dirty="0">
                <a:solidFill>
                  <a:srgbClr val="002060"/>
                </a:solidFill>
                <a:cs typeface="Times" panose="02020603050405020304" pitchFamily="18" charset="0"/>
                <a:sym typeface="Symbol" pitchFamily="18" charset="2"/>
              </a:rPr>
              <a:t> 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  <a:sym typeface="Symbol" pitchFamily="18" charset="2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  <a:sym typeface="Symbol" pitchFamily="18" charset="2"/>
              </a:rPr>
              <a:t>và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  <a:sym typeface="Symbol" pitchFamily="18" charset="2"/>
              </a:rPr>
              <a:t>  key[</a:t>
            </a:r>
            <a:r>
              <a:rPr lang="en-US" sz="2200" i="1" dirty="0">
                <a:solidFill>
                  <a:srgbClr val="002060"/>
                </a:solidFill>
                <a:cs typeface="Times" panose="02020603050405020304" pitchFamily="18" charset="0"/>
                <a:sym typeface="Symbol" pitchFamily="18" charset="2"/>
              </a:rPr>
              <a:t>x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  <a:sym typeface="Symbol" pitchFamily="18" charset="2"/>
              </a:rPr>
              <a:t>] = </a:t>
            </a:r>
            <a:r>
              <a:rPr lang="en-US" sz="2200" i="1" dirty="0" err="1">
                <a:solidFill>
                  <a:srgbClr val="002060"/>
                </a:solidFill>
                <a:cs typeface="Times" panose="02020603050405020304" pitchFamily="18" charset="0"/>
                <a:sym typeface="Symbol" pitchFamily="18" charset="2"/>
              </a:rPr>
              <a:t>i</a:t>
            </a:r>
            <a:endParaRPr lang="en-US" sz="2200" i="1" dirty="0">
              <a:solidFill>
                <a:srgbClr val="002060"/>
              </a:solidFill>
              <a:cs typeface="Times" panose="02020603050405020304" pitchFamily="18" charset="0"/>
              <a:sym typeface="Symbol" pitchFamily="18" charset="2"/>
            </a:endParaRPr>
          </a:p>
          <a:p>
            <a:pPr marL="800089" lvl="1" indent="-342900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T[</a:t>
            </a:r>
            <a:r>
              <a:rPr lang="en-US" sz="2200" i="1" dirty="0" err="1">
                <a:solidFill>
                  <a:srgbClr val="002060"/>
                </a:solidFill>
                <a:cs typeface="Times" panose="02020603050405020304" pitchFamily="18" charset="0"/>
              </a:rPr>
              <a:t>i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] = NULL	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nếu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không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có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phần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tử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nào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trong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tập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S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có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trường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i="1" dirty="0">
                <a:solidFill>
                  <a:srgbClr val="002060"/>
                </a:solidFill>
                <a:cs typeface="Times" panose="02020603050405020304" pitchFamily="18" charset="0"/>
              </a:rPr>
              <a:t>key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= </a:t>
            </a:r>
            <a:r>
              <a:rPr lang="en-US" sz="2200" i="1" dirty="0" err="1">
                <a:solidFill>
                  <a:srgbClr val="002060"/>
                </a:solidFill>
                <a:cs typeface="Times" panose="02020603050405020304" pitchFamily="18" charset="0"/>
              </a:rPr>
              <a:t>i</a:t>
            </a:r>
            <a:endParaRPr lang="en-US" sz="2200" i="1" dirty="0">
              <a:solidFill>
                <a:srgbClr val="002060"/>
              </a:solidFill>
              <a:cs typeface="Times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 err="1">
                <a:cs typeface="Times" panose="02020603050405020304" pitchFamily="18" charset="0"/>
              </a:rPr>
              <a:t>Các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phép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toán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được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cài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đặt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một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cách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trực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dirty="0" err="1">
                <a:cs typeface="Times" panose="02020603050405020304" pitchFamily="18" charset="0"/>
              </a:rPr>
              <a:t>tiếp</a:t>
            </a:r>
            <a:r>
              <a:rPr lang="en-US" sz="2200" dirty="0">
                <a:cs typeface="Times" panose="02020603050405020304" pitchFamily="18" charset="0"/>
              </a:rPr>
              <a:t>:</a:t>
            </a:r>
          </a:p>
          <a:p>
            <a:pPr marL="800089" lvl="1" indent="-342900">
              <a:lnSpc>
                <a:spcPct val="12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cs typeface="Times" panose="02020603050405020304" pitchFamily="18" charset="0"/>
              </a:rPr>
              <a:t>SEARCH(</a:t>
            </a:r>
            <a:r>
              <a:rPr lang="en-US" sz="2200" i="1" dirty="0">
                <a:solidFill>
                  <a:srgbClr val="FF0000"/>
                </a:solidFill>
                <a:cs typeface="Times" panose="02020603050405020304" pitchFamily="18" charset="0"/>
              </a:rPr>
              <a:t>T, k</a:t>
            </a:r>
            <a:r>
              <a:rPr lang="en-US" sz="2200" dirty="0">
                <a:solidFill>
                  <a:srgbClr val="FF0000"/>
                </a:solidFill>
                <a:cs typeface="Times" panose="02020603050405020304" pitchFamily="18" charset="0"/>
              </a:rPr>
              <a:t>) </a:t>
            </a:r>
          </a:p>
          <a:p>
            <a:pPr>
              <a:lnSpc>
                <a:spcPct val="120000"/>
              </a:lnSpc>
              <a:buNone/>
            </a:pPr>
            <a:r>
              <a:rPr lang="en-US" sz="2200" b="1" dirty="0">
                <a:cs typeface="Times" panose="02020603050405020304" pitchFamily="18" charset="0"/>
              </a:rPr>
              <a:t>             return</a:t>
            </a:r>
            <a:r>
              <a:rPr lang="en-US" sz="2200" dirty="0">
                <a:cs typeface="Times" panose="02020603050405020304" pitchFamily="18" charset="0"/>
              </a:rPr>
              <a:t> </a:t>
            </a:r>
            <a:r>
              <a:rPr lang="en-US" sz="2200" i="1" dirty="0">
                <a:cs typeface="Times" panose="02020603050405020304" pitchFamily="18" charset="0"/>
              </a:rPr>
              <a:t>T</a:t>
            </a:r>
            <a:r>
              <a:rPr lang="en-US" sz="2200" dirty="0">
                <a:cs typeface="Times" panose="02020603050405020304" pitchFamily="18" charset="0"/>
              </a:rPr>
              <a:t>[</a:t>
            </a:r>
            <a:r>
              <a:rPr lang="en-US" sz="2200" i="1" dirty="0">
                <a:cs typeface="Times" panose="02020603050405020304" pitchFamily="18" charset="0"/>
              </a:rPr>
              <a:t>k</a:t>
            </a:r>
            <a:r>
              <a:rPr lang="en-US" sz="2200" dirty="0">
                <a:cs typeface="Times" panose="02020603050405020304" pitchFamily="18" charset="0"/>
              </a:rPr>
              <a:t>] </a:t>
            </a:r>
          </a:p>
          <a:p>
            <a:pPr marL="800089" lvl="1" indent="-342900">
              <a:lnSpc>
                <a:spcPct val="12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cs typeface="Times" panose="02020603050405020304" pitchFamily="18" charset="0"/>
              </a:rPr>
              <a:t>INSERT(</a:t>
            </a:r>
            <a:r>
              <a:rPr lang="en-US" sz="2200" i="1" dirty="0">
                <a:solidFill>
                  <a:srgbClr val="FF0000"/>
                </a:solidFill>
                <a:cs typeface="Times" panose="02020603050405020304" pitchFamily="18" charset="0"/>
              </a:rPr>
              <a:t>T, x</a:t>
            </a:r>
            <a:r>
              <a:rPr lang="en-US" sz="2200" dirty="0">
                <a:solidFill>
                  <a:srgbClr val="FF0000"/>
                </a:solidFill>
                <a:cs typeface="Times" panose="02020603050405020304" pitchFamily="18" charset="0"/>
              </a:rPr>
              <a:t>) </a:t>
            </a:r>
          </a:p>
          <a:p>
            <a:pPr>
              <a:lnSpc>
                <a:spcPct val="120000"/>
              </a:lnSpc>
              <a:buNone/>
            </a:pPr>
            <a:r>
              <a:rPr lang="en-US" sz="2200" i="1" dirty="0">
                <a:cs typeface="Times" panose="02020603050405020304" pitchFamily="18" charset="0"/>
              </a:rPr>
              <a:t>             </a:t>
            </a:r>
            <a:r>
              <a:rPr lang="en-US" sz="2200" b="1" i="1" dirty="0">
                <a:cs typeface="Times" panose="02020603050405020304" pitchFamily="18" charset="0"/>
              </a:rPr>
              <a:t>T</a:t>
            </a:r>
            <a:r>
              <a:rPr lang="en-US" sz="2200" b="1" dirty="0">
                <a:cs typeface="Times" panose="02020603050405020304" pitchFamily="18" charset="0"/>
              </a:rPr>
              <a:t>[</a:t>
            </a:r>
            <a:r>
              <a:rPr lang="en-US" sz="2200" b="1" i="1" dirty="0">
                <a:cs typeface="Times" panose="02020603050405020304" pitchFamily="18" charset="0"/>
              </a:rPr>
              <a:t>key</a:t>
            </a:r>
            <a:r>
              <a:rPr lang="en-US" sz="2200" b="1" dirty="0">
                <a:cs typeface="Times" panose="02020603050405020304" pitchFamily="18" charset="0"/>
              </a:rPr>
              <a:t>[</a:t>
            </a:r>
            <a:r>
              <a:rPr lang="en-US" sz="2200" b="1" i="1" dirty="0">
                <a:cs typeface="Times" panose="02020603050405020304" pitchFamily="18" charset="0"/>
              </a:rPr>
              <a:t>x</a:t>
            </a:r>
            <a:r>
              <a:rPr lang="en-US" sz="2200" b="1" dirty="0">
                <a:cs typeface="Times" panose="02020603050405020304" pitchFamily="18" charset="0"/>
              </a:rPr>
              <a:t>]] = </a:t>
            </a:r>
            <a:r>
              <a:rPr lang="en-US" sz="2200" b="1" i="1" dirty="0">
                <a:cs typeface="Times" panose="02020603050405020304" pitchFamily="18" charset="0"/>
              </a:rPr>
              <a:t>x</a:t>
            </a:r>
            <a:r>
              <a:rPr lang="en-US" sz="2200" b="1" dirty="0">
                <a:cs typeface="Times" panose="02020603050405020304" pitchFamily="18" charset="0"/>
              </a:rPr>
              <a:t> </a:t>
            </a:r>
          </a:p>
          <a:p>
            <a:pPr marL="800089" lvl="1" indent="-342900">
              <a:lnSpc>
                <a:spcPct val="120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cs typeface="Times" panose="02020603050405020304" pitchFamily="18" charset="0"/>
              </a:rPr>
              <a:t>DELETE(</a:t>
            </a:r>
            <a:r>
              <a:rPr lang="en-US" sz="2200" i="1" dirty="0">
                <a:solidFill>
                  <a:srgbClr val="FF0000"/>
                </a:solidFill>
                <a:cs typeface="Times" panose="02020603050405020304" pitchFamily="18" charset="0"/>
              </a:rPr>
              <a:t>T, x</a:t>
            </a:r>
            <a:r>
              <a:rPr lang="en-US" sz="2200" dirty="0">
                <a:solidFill>
                  <a:srgbClr val="FF0000"/>
                </a:solidFill>
                <a:cs typeface="Times" panose="02020603050405020304" pitchFamily="18" charset="0"/>
              </a:rPr>
              <a:t>) </a:t>
            </a:r>
          </a:p>
          <a:p>
            <a:pPr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sz="2200" i="1" dirty="0">
                <a:cs typeface="Times" panose="02020603050405020304" pitchFamily="18" charset="0"/>
              </a:rPr>
              <a:t>          </a:t>
            </a:r>
            <a:r>
              <a:rPr lang="en-US" sz="2200" b="1" i="1" dirty="0">
                <a:cs typeface="Times" panose="02020603050405020304" pitchFamily="18" charset="0"/>
              </a:rPr>
              <a:t>   T</a:t>
            </a:r>
            <a:r>
              <a:rPr lang="en-US" sz="2200" b="1" dirty="0">
                <a:cs typeface="Times" panose="02020603050405020304" pitchFamily="18" charset="0"/>
              </a:rPr>
              <a:t>[</a:t>
            </a:r>
            <a:r>
              <a:rPr lang="en-US" sz="2200" b="1" i="1" dirty="0">
                <a:cs typeface="Times" panose="02020603050405020304" pitchFamily="18" charset="0"/>
              </a:rPr>
              <a:t>key</a:t>
            </a:r>
            <a:r>
              <a:rPr lang="en-US" sz="2200" b="1" dirty="0">
                <a:cs typeface="Times" panose="02020603050405020304" pitchFamily="18" charset="0"/>
              </a:rPr>
              <a:t>[</a:t>
            </a:r>
            <a:r>
              <a:rPr lang="en-US" sz="2200" b="1" i="1" dirty="0">
                <a:cs typeface="Times" panose="02020603050405020304" pitchFamily="18" charset="0"/>
              </a:rPr>
              <a:t>x</a:t>
            </a:r>
            <a:r>
              <a:rPr lang="en-US" sz="2200" b="1" dirty="0">
                <a:cs typeface="Times" panose="02020603050405020304" pitchFamily="18" charset="0"/>
              </a:rPr>
              <a:t>]] = NULL </a:t>
            </a:r>
            <a:endParaRPr lang="en-US" sz="2200" dirty="0">
              <a:solidFill>
                <a:srgbClr val="002060"/>
              </a:solidFill>
              <a:cs typeface="Times" panose="02020603050405020304" pitchFamily="18" charset="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Thời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gian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thực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hiện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mỗi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phép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toán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đều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cs typeface="Times" panose="02020603050405020304" pitchFamily="18" charset="0"/>
              </a:rPr>
              <a:t>là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 </a:t>
            </a:r>
            <a:r>
              <a:rPr lang="en-US" sz="2200" i="1" dirty="0">
                <a:solidFill>
                  <a:srgbClr val="002060"/>
                </a:solidFill>
                <a:cs typeface="Times" panose="02020603050405020304" pitchFamily="18" charset="0"/>
              </a:rPr>
              <a:t>O</a:t>
            </a:r>
            <a:r>
              <a:rPr lang="en-US" sz="2200" dirty="0">
                <a:solidFill>
                  <a:srgbClr val="002060"/>
                </a:solidFill>
                <a:cs typeface="Times" panose="02020603050405020304" pitchFamily="18" charset="0"/>
              </a:rPr>
              <a:t>(1).</a:t>
            </a:r>
            <a:endParaRPr lang="vi-VN" sz="2200" dirty="0">
              <a:solidFill>
                <a:srgbClr val="002060"/>
              </a:solidFill>
              <a:cs typeface="Times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99382-BE0E-E0D3-4850-C2CE89A5D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076" y="1759439"/>
            <a:ext cx="3393685" cy="359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884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0C91D8EC275B4FB8794D660F990515" ma:contentTypeVersion="4" ma:contentTypeDescription="Create a new document." ma:contentTypeScope="" ma:versionID="e229e72e4258db579edf7696929f2b7d">
  <xsd:schema xmlns:xsd="http://www.w3.org/2001/XMLSchema" xmlns:xs="http://www.w3.org/2001/XMLSchema" xmlns:p="http://schemas.microsoft.com/office/2006/metadata/properties" xmlns:ns2="6e3c32e1-685b-4949-b56a-71e1412de6bb" targetNamespace="http://schemas.microsoft.com/office/2006/metadata/properties" ma:root="true" ma:fieldsID="9b44955a22f664c9dff88a54bb93bc1f" ns2:_="">
    <xsd:import namespace="6e3c32e1-685b-4949-b56a-71e1412de6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3c32e1-685b-4949-b56a-71e1412de6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3733DD-EE03-449C-88A5-8AB9EEF5C654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aca7c73a-4441-494b-bdc7-d241e2e7c022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ec3c8a1e-e7d2-40eb-a53e-dfc8e21c73f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C189B2-4822-4F1F-AD46-D59E45DA19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3c32e1-685b-4949-b56a-71e1412de6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3531</Words>
  <Application>Microsoft Office PowerPoint</Application>
  <PresentationFormat>Widescreen</PresentationFormat>
  <Paragraphs>916</Paragraphs>
  <Slides>48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PowerPoint Presentation</vt:lpstr>
      <vt:lpstr>CẤU TRÚC DỮ LIỆU VÀ GIẢI THUẬT </vt:lpstr>
      <vt:lpstr>PowerPoint Presentation</vt:lpstr>
      <vt:lpstr>NỘI DUNG</vt:lpstr>
      <vt:lpstr>MỤC TIÊU</vt:lpstr>
      <vt:lpstr>ĐẶT VẤN ĐỀ</vt:lpstr>
      <vt:lpstr>NỘI DUNG</vt:lpstr>
      <vt:lpstr>1. ĐỊA CHỈ TRỰC TIẾP, BẢNG BĂM VÀ HÀM BĂM</vt:lpstr>
      <vt:lpstr>1. ĐỊA CHỈ TRỰC TIẾP, BẢNG BĂM VÀ HÀM BĂM</vt:lpstr>
      <vt:lpstr>1. ĐỊA CHỈ TRỰC TIẾP, BẢNG BĂM VÀ HÀM BĂM</vt:lpstr>
      <vt:lpstr>1. ĐỊA CHỈ TRỰC TIẾP, BẢNG BĂM VÀ HÀM BĂM</vt:lpstr>
      <vt:lpstr>NỘI DUNG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 </vt:lpstr>
      <vt:lpstr>Ví dụ: giải quyết xung đột theo phương pháp tạo chuỗi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2. XUNG ĐỘT VÀ GIẢI QUYẾT XUNG ĐỘT</vt:lpstr>
      <vt:lpstr>TỔNG KẾT VÀ GỢI MỞ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Admin</cp:lastModifiedBy>
  <cp:revision>22</cp:revision>
  <dcterms:created xsi:type="dcterms:W3CDTF">2021-05-28T04:32:29Z</dcterms:created>
  <dcterms:modified xsi:type="dcterms:W3CDTF">2024-03-14T15:09:48Z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0x0101002B0C91D8EC275B4FB8794D660F990515</vt:lpwstr>
  </property>
</Properties>
</file>